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6" r:id="rId2"/>
    <p:sldId id="280" r:id="rId3"/>
    <p:sldId id="293" r:id="rId4"/>
    <p:sldId id="294" r:id="rId5"/>
    <p:sldId id="295" r:id="rId6"/>
    <p:sldId id="296" r:id="rId7"/>
    <p:sldId id="297" r:id="rId8"/>
    <p:sldId id="306" r:id="rId9"/>
    <p:sldId id="307" r:id="rId10"/>
    <p:sldId id="308" r:id="rId11"/>
    <p:sldId id="299" r:id="rId12"/>
    <p:sldId id="300" r:id="rId13"/>
    <p:sldId id="301" r:id="rId14"/>
    <p:sldId id="302" r:id="rId15"/>
    <p:sldId id="305" r:id="rId16"/>
    <p:sldId id="303" r:id="rId17"/>
    <p:sldId id="304" r:id="rId18"/>
    <p:sldId id="30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392" userDrawn="1">
          <p15:clr>
            <a:srgbClr val="A4A3A4"/>
          </p15:clr>
        </p15:guide>
        <p15:guide id="3" pos="288" userDrawn="1">
          <p15:clr>
            <a:srgbClr val="A4A3A4"/>
          </p15:clr>
        </p15:guide>
        <p15:guide id="4"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6"/>
    <a:srgbClr val="25B6D4"/>
    <a:srgbClr val="1C1F42"/>
    <a:srgbClr val="94B94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3" autoAdjust="0"/>
    <p:restoredTop sz="94543"/>
  </p:normalViewPr>
  <p:slideViewPr>
    <p:cSldViewPr snapToObjects="1">
      <p:cViewPr varScale="1">
        <p:scale>
          <a:sx n="90" d="100"/>
          <a:sy n="90" d="100"/>
        </p:scale>
        <p:origin x="264" y="66"/>
      </p:cViewPr>
      <p:guideLst>
        <p:guide orient="horz" pos="2160"/>
        <p:guide pos="7392"/>
        <p:guide pos="288"/>
        <p:guide orient="horz" pos="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C15CE-748D-564F-913C-B27FBFF12E08}" type="datetimeFigureOut">
              <a:rPr lang="en-US" smtClean="0"/>
              <a:t>7/19/2024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613ED-D434-A344-BC96-9B8FE54AC25E}" type="slidenum">
              <a:rPr lang="en-US" smtClean="0"/>
              <a:t>‹#›</a:t>
            </a:fld>
            <a:endParaRPr lang="en-US"/>
          </a:p>
        </p:txBody>
      </p:sp>
    </p:spTree>
    <p:extLst>
      <p:ext uri="{BB962C8B-B14F-4D97-AF65-F5344CB8AC3E}">
        <p14:creationId xmlns:p14="http://schemas.microsoft.com/office/powerpoint/2010/main" val="128806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54589-78D3-BB44-AFAB-D9A9C7F49E24}"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DFAEF-3E37-D145-92BC-BCAF7F7B9F94}" type="slidenum">
              <a:rPr lang="en-US" smtClean="0"/>
              <a:t>‹#›</a:t>
            </a:fld>
            <a:endParaRPr lang="en-US"/>
          </a:p>
        </p:txBody>
      </p:sp>
    </p:spTree>
    <p:extLst>
      <p:ext uri="{BB962C8B-B14F-4D97-AF65-F5344CB8AC3E}">
        <p14:creationId xmlns:p14="http://schemas.microsoft.com/office/powerpoint/2010/main" val="56453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954589-78D3-BB44-AFAB-D9A9C7F49E24}"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DFAEF-3E37-D145-92BC-BCAF7F7B9F94}" type="slidenum">
              <a:rPr lang="en-US" smtClean="0"/>
              <a:t>‹#›</a:t>
            </a:fld>
            <a:endParaRPr lang="en-US"/>
          </a:p>
        </p:txBody>
      </p:sp>
    </p:spTree>
    <p:extLst>
      <p:ext uri="{BB962C8B-B14F-4D97-AF65-F5344CB8AC3E}">
        <p14:creationId xmlns:p14="http://schemas.microsoft.com/office/powerpoint/2010/main" val="208786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954589-78D3-BB44-AFAB-D9A9C7F49E24}"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DFAEF-3E37-D145-92BC-BCAF7F7B9F94}" type="slidenum">
              <a:rPr lang="en-US" smtClean="0"/>
              <a:t>‹#›</a:t>
            </a:fld>
            <a:endParaRPr lang="en-US"/>
          </a:p>
        </p:txBody>
      </p:sp>
    </p:spTree>
    <p:extLst>
      <p:ext uri="{BB962C8B-B14F-4D97-AF65-F5344CB8AC3E}">
        <p14:creationId xmlns:p14="http://schemas.microsoft.com/office/powerpoint/2010/main" val="86698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954589-78D3-BB44-AFAB-D9A9C7F49E24}"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DFAEF-3E37-D145-92BC-BCAF7F7B9F94}" type="slidenum">
              <a:rPr lang="en-US" smtClean="0"/>
              <a:t>‹#›</a:t>
            </a:fld>
            <a:endParaRPr lang="en-US"/>
          </a:p>
        </p:txBody>
      </p:sp>
    </p:spTree>
    <p:extLst>
      <p:ext uri="{BB962C8B-B14F-4D97-AF65-F5344CB8AC3E}">
        <p14:creationId xmlns:p14="http://schemas.microsoft.com/office/powerpoint/2010/main" val="52394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954589-78D3-BB44-AFAB-D9A9C7F49E24}"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DFAEF-3E37-D145-92BC-BCAF7F7B9F94}" type="slidenum">
              <a:rPr lang="en-US" smtClean="0"/>
              <a:t>‹#›</a:t>
            </a:fld>
            <a:endParaRPr lang="en-US"/>
          </a:p>
        </p:txBody>
      </p:sp>
    </p:spTree>
    <p:extLst>
      <p:ext uri="{BB962C8B-B14F-4D97-AF65-F5344CB8AC3E}">
        <p14:creationId xmlns:p14="http://schemas.microsoft.com/office/powerpoint/2010/main" val="134456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954589-78D3-BB44-AFAB-D9A9C7F49E24}"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DFAEF-3E37-D145-92BC-BCAF7F7B9F94}" type="slidenum">
              <a:rPr lang="en-US" smtClean="0"/>
              <a:t>‹#›</a:t>
            </a:fld>
            <a:endParaRPr lang="en-US"/>
          </a:p>
        </p:txBody>
      </p:sp>
    </p:spTree>
    <p:extLst>
      <p:ext uri="{BB962C8B-B14F-4D97-AF65-F5344CB8AC3E}">
        <p14:creationId xmlns:p14="http://schemas.microsoft.com/office/powerpoint/2010/main" val="9730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954589-78D3-BB44-AFAB-D9A9C7F49E24}" type="datetimeFigureOut">
              <a:rPr lang="en-US" smtClean="0"/>
              <a:t>7/19/2024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3DFAEF-3E37-D145-92BC-BCAF7F7B9F94}" type="slidenum">
              <a:rPr lang="en-US" smtClean="0"/>
              <a:t>‹#›</a:t>
            </a:fld>
            <a:endParaRPr lang="en-US"/>
          </a:p>
        </p:txBody>
      </p:sp>
    </p:spTree>
    <p:extLst>
      <p:ext uri="{BB962C8B-B14F-4D97-AF65-F5344CB8AC3E}">
        <p14:creationId xmlns:p14="http://schemas.microsoft.com/office/powerpoint/2010/main" val="1115070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954589-78D3-BB44-AFAB-D9A9C7F49E24}" type="datetimeFigureOut">
              <a:rPr lang="en-US" smtClean="0"/>
              <a:t>7/19/2024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3DFAEF-3E37-D145-92BC-BCAF7F7B9F94}" type="slidenum">
              <a:rPr lang="en-US" smtClean="0"/>
              <a:t>‹#›</a:t>
            </a:fld>
            <a:endParaRPr lang="en-US"/>
          </a:p>
        </p:txBody>
      </p:sp>
    </p:spTree>
    <p:extLst>
      <p:ext uri="{BB962C8B-B14F-4D97-AF65-F5344CB8AC3E}">
        <p14:creationId xmlns:p14="http://schemas.microsoft.com/office/powerpoint/2010/main" val="204459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54589-78D3-BB44-AFAB-D9A9C7F49E24}" type="datetimeFigureOut">
              <a:rPr lang="en-US" smtClean="0"/>
              <a:t>7/19/2024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3DFAEF-3E37-D145-92BC-BCAF7F7B9F94}" type="slidenum">
              <a:rPr lang="en-US" smtClean="0"/>
              <a:t>‹#›</a:t>
            </a:fld>
            <a:endParaRPr lang="en-US"/>
          </a:p>
        </p:txBody>
      </p:sp>
    </p:spTree>
    <p:extLst>
      <p:ext uri="{BB962C8B-B14F-4D97-AF65-F5344CB8AC3E}">
        <p14:creationId xmlns:p14="http://schemas.microsoft.com/office/powerpoint/2010/main" val="167496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954589-78D3-BB44-AFAB-D9A9C7F49E24}"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DFAEF-3E37-D145-92BC-BCAF7F7B9F94}" type="slidenum">
              <a:rPr lang="en-US" smtClean="0"/>
              <a:t>‹#›</a:t>
            </a:fld>
            <a:endParaRPr lang="en-US"/>
          </a:p>
        </p:txBody>
      </p:sp>
    </p:spTree>
    <p:extLst>
      <p:ext uri="{BB962C8B-B14F-4D97-AF65-F5344CB8AC3E}">
        <p14:creationId xmlns:p14="http://schemas.microsoft.com/office/powerpoint/2010/main" val="198627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954589-78D3-BB44-AFAB-D9A9C7F49E24}"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DFAEF-3E37-D145-92BC-BCAF7F7B9F94}" type="slidenum">
              <a:rPr lang="en-US" smtClean="0"/>
              <a:t>‹#›</a:t>
            </a:fld>
            <a:endParaRPr lang="en-US"/>
          </a:p>
        </p:txBody>
      </p:sp>
    </p:spTree>
    <p:extLst>
      <p:ext uri="{BB962C8B-B14F-4D97-AF65-F5344CB8AC3E}">
        <p14:creationId xmlns:p14="http://schemas.microsoft.com/office/powerpoint/2010/main" val="62110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54589-78D3-BB44-AFAB-D9A9C7F49E24}" type="datetimeFigureOut">
              <a:rPr lang="en-US" smtClean="0"/>
              <a:t>7/19/2024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DFAEF-3E37-D145-92BC-BCAF7F7B9F94}" type="slidenum">
              <a:rPr lang="en-US" smtClean="0"/>
              <a:t>‹#›</a:t>
            </a:fld>
            <a:endParaRPr lang="en-US"/>
          </a:p>
        </p:txBody>
      </p:sp>
    </p:spTree>
    <p:extLst>
      <p:ext uri="{BB962C8B-B14F-4D97-AF65-F5344CB8AC3E}">
        <p14:creationId xmlns:p14="http://schemas.microsoft.com/office/powerpoint/2010/main" val="133939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outhcarolinablues.com/web/public/brands/sc/assistance/report-fraud/"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mailto:fraudres@scdhhs.gov"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8D081D-50A6-0B48-A4B0-1D0E57134C39}"/>
              </a:ext>
            </a:extLst>
          </p:cNvPr>
          <p:cNvSpPr txBox="1"/>
          <p:nvPr/>
        </p:nvSpPr>
        <p:spPr>
          <a:xfrm>
            <a:off x="-6019800" y="6227908"/>
            <a:ext cx="5334000" cy="646331"/>
          </a:xfrm>
          <a:prstGeom prst="rect">
            <a:avLst/>
          </a:prstGeom>
          <a:noFill/>
        </p:spPr>
        <p:txBody>
          <a:bodyPr wrap="square" rtlCol="0">
            <a:spAutoFit/>
          </a:bodyPr>
          <a:lstStyle/>
          <a:p>
            <a:r>
              <a:rPr lang="en-US" sz="3600" dirty="0">
                <a:solidFill>
                  <a:schemeClr val="bg1"/>
                </a:solidFill>
                <a:latin typeface="Avenir Medium" panose="02000503020000020003" pitchFamily="2" charset="0"/>
              </a:rPr>
              <a:t>Title Slide</a:t>
            </a:r>
          </a:p>
        </p:txBody>
      </p:sp>
      <p:pic>
        <p:nvPicPr>
          <p:cNvPr id="3" name="Picture 2" descr="A person holding a baby&#10;&#10;Description automatically generated">
            <a:extLst>
              <a:ext uri="{FF2B5EF4-FFF2-40B4-BE49-F238E27FC236}">
                <a16:creationId xmlns:a16="http://schemas.microsoft.com/office/drawing/2014/main" id="{839D1EEE-B82B-D4F1-8680-3990BE755AF9}"/>
              </a:ext>
            </a:extLst>
          </p:cNvPr>
          <p:cNvPicPr>
            <a:picLocks noChangeAspect="1"/>
          </p:cNvPicPr>
          <p:nvPr/>
        </p:nvPicPr>
        <p:blipFill>
          <a:blip r:embed="rId2"/>
          <a:stretch>
            <a:fillRect/>
          </a:stretch>
        </p:blipFill>
        <p:spPr>
          <a:xfrm>
            <a:off x="3047" y="-1"/>
            <a:ext cx="12214759" cy="6874239"/>
          </a:xfrm>
          <a:prstGeom prst="rect">
            <a:avLst/>
          </a:prstGeom>
        </p:spPr>
      </p:pic>
      <p:sp>
        <p:nvSpPr>
          <p:cNvPr id="4" name="TextBox 3">
            <a:extLst>
              <a:ext uri="{FF2B5EF4-FFF2-40B4-BE49-F238E27FC236}">
                <a16:creationId xmlns:a16="http://schemas.microsoft.com/office/drawing/2014/main" id="{536DE236-4CF3-30BC-659C-7AEB0D586E10}"/>
              </a:ext>
            </a:extLst>
          </p:cNvPr>
          <p:cNvSpPr txBox="1"/>
          <p:nvPr/>
        </p:nvSpPr>
        <p:spPr>
          <a:xfrm>
            <a:off x="381000" y="3048000"/>
            <a:ext cx="3048000" cy="2169825"/>
          </a:xfrm>
          <a:prstGeom prst="rect">
            <a:avLst/>
          </a:prstGeom>
          <a:noFill/>
        </p:spPr>
        <p:txBody>
          <a:bodyPr wrap="square" rtlCol="0">
            <a:spAutoFit/>
          </a:bodyPr>
          <a:lstStyle/>
          <a:p>
            <a:r>
              <a:rPr lang="en-US" sz="4500" b="1" dirty="0">
                <a:solidFill>
                  <a:schemeClr val="bg1"/>
                </a:solidFill>
                <a:latin typeface="Times New Roman" panose="02020603050405020304" pitchFamily="18" charset="0"/>
                <a:cs typeface="Times New Roman" panose="02020603050405020304" pitchFamily="18" charset="0"/>
              </a:rPr>
              <a:t>Fraud, Waste and Abuse</a:t>
            </a:r>
            <a:endParaRPr lang="en-US" sz="4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687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426156" y="198572"/>
            <a:ext cx="4953000" cy="784830"/>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False Claims Act</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7177B8B-DC1C-0A4A-D095-CCF2924DB78B}"/>
              </a:ext>
            </a:extLst>
          </p:cNvPr>
          <p:cNvSpPr txBox="1"/>
          <p:nvPr/>
        </p:nvSpPr>
        <p:spPr>
          <a:xfrm>
            <a:off x="391618" y="1181975"/>
            <a:ext cx="11408764" cy="769441"/>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The False Claims Act (FCA) is a federal statute that covers fraud involving any federally funded contract or program (including Medicare and Medicaid programs).</a:t>
            </a:r>
            <a:endParaRPr lang="en-US" sz="22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697C112-AC6A-6881-C0DD-AFF35A5DF7EA}"/>
              </a:ext>
            </a:extLst>
          </p:cNvPr>
          <p:cNvSpPr txBox="1"/>
          <p:nvPr/>
        </p:nvSpPr>
        <p:spPr>
          <a:xfrm>
            <a:off x="391618" y="2362200"/>
            <a:ext cx="11027764" cy="264687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Some important points about the FCA:</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Under the FCA, any individual or organization that knowingly submits a claim he or she knows (or should know) is false, and knowingly makes or uses (or causes to be made or used) a false record or statement to have a false claim paid or approved under any federally funded health care program, is subject to civil penalties.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 FCA includes cases in which an individual or organization obtains money to which they may not be entitled, and then uses false records or statements to retain the money. It also includes instances where a provider retains overpayments.</a:t>
            </a:r>
          </a:p>
        </p:txBody>
      </p:sp>
    </p:spTree>
    <p:extLst>
      <p:ext uri="{BB962C8B-B14F-4D97-AF65-F5344CB8AC3E}">
        <p14:creationId xmlns:p14="http://schemas.microsoft.com/office/powerpoint/2010/main" val="81610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426156" y="198572"/>
            <a:ext cx="4953000" cy="784830"/>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False Claims Act</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7177B8B-DC1C-0A4A-D095-CCF2924DB78B}"/>
              </a:ext>
            </a:extLst>
          </p:cNvPr>
          <p:cNvSpPr txBox="1"/>
          <p:nvPr/>
        </p:nvSpPr>
        <p:spPr>
          <a:xfrm>
            <a:off x="426156" y="1298260"/>
            <a:ext cx="11408764" cy="769441"/>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The False Claims Act (FCA) is a federal statute that covers fraud involving any federally funded contract or program (including Medicare and Medicaid programs).</a:t>
            </a:r>
            <a:endParaRPr lang="en-US" sz="22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697C112-AC6A-6881-C0DD-AFF35A5DF7EA}"/>
              </a:ext>
            </a:extLst>
          </p:cNvPr>
          <p:cNvSpPr txBox="1"/>
          <p:nvPr/>
        </p:nvSpPr>
        <p:spPr>
          <a:xfrm>
            <a:off x="426156" y="2382559"/>
            <a:ext cx="11027764" cy="209288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More important points about the FCA:</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Under the federal FCA, a person, provider or entity is liable for up to triple the damages and penalties for each false claim it knowingly submits, or causes to be submitted, to a federal program (between $5,500 and $11,000).</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In addition to civil penalties, individuals and entities can also be excluded from participating in any federal health care program for noncompliance.</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16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326036" y="200886"/>
            <a:ext cx="7162800" cy="784830"/>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False Claims Act violations</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7177B8B-DC1C-0A4A-D095-CCF2924DB78B}"/>
              </a:ext>
            </a:extLst>
          </p:cNvPr>
          <p:cNvSpPr txBox="1"/>
          <p:nvPr/>
        </p:nvSpPr>
        <p:spPr>
          <a:xfrm>
            <a:off x="326036" y="1186603"/>
            <a:ext cx="11408764" cy="421653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Examples include:</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 provider who submits a bill for services that weren’t rendered to Medicare or Medicaid.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 government contractor who submits records and knows (or should know) they are false, and indicates compliance with certain contractual or regulatory requirements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Inserting a diagnosis code that was not obtained from a physician or other authorized individual.</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Misrepresenting the services performed (for example, up-coding to increase reimbursement).</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Submitting false information about services performed or charges for services performed.</a:t>
            </a:r>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80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326036" y="200886"/>
            <a:ext cx="8382000" cy="784830"/>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Whistleblower Protections</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7177B8B-DC1C-0A4A-D095-CCF2924DB78B}"/>
              </a:ext>
            </a:extLst>
          </p:cNvPr>
          <p:cNvSpPr txBox="1"/>
          <p:nvPr/>
        </p:nvSpPr>
        <p:spPr>
          <a:xfrm>
            <a:off x="326036" y="1371269"/>
            <a:ext cx="1125636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encourage individuals to come forward and report misconduct involving false claims, the FCA includes a qui tam, or whistleblower provision.</a:t>
            </a:r>
            <a:endParaRPr lang="en-US" sz="24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697C112-AC6A-6881-C0DD-AFF35A5DF7EA}"/>
              </a:ext>
            </a:extLst>
          </p:cNvPr>
          <p:cNvSpPr txBox="1"/>
          <p:nvPr/>
        </p:nvSpPr>
        <p:spPr>
          <a:xfrm>
            <a:off x="326036" y="2899774"/>
            <a:ext cx="11027764"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This provision allows any person with actual knowledge of false claims activity to file a lawsuit on behalf of the United States government. Under federal law, the whistleblower may be awarded a portion of the funds recovered by the government, typically between 15 and 30 percent. The whistleblower may also be entitled to reasonable expenses, including attorney’s fees and costs for bringing the lawsuit.</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7994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326036" y="261347"/>
            <a:ext cx="11561164" cy="784830"/>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Whistleblower Protections (continued)</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7177B8B-DC1C-0A4A-D095-CCF2924DB78B}"/>
              </a:ext>
            </a:extLst>
          </p:cNvPr>
          <p:cNvSpPr txBox="1"/>
          <p:nvPr/>
        </p:nvSpPr>
        <p:spPr>
          <a:xfrm>
            <a:off x="326036" y="1307525"/>
            <a:ext cx="1034196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addition to a financial award, the FCA entitles whistleblowers </a:t>
            </a:r>
          </a:p>
          <a:p>
            <a:r>
              <a:rPr lang="en-US" sz="2400" dirty="0">
                <a:latin typeface="Arial" panose="020B0604020202020204" pitchFamily="34" charset="0"/>
                <a:cs typeface="Arial" panose="020B0604020202020204" pitchFamily="34" charset="0"/>
              </a:rPr>
              <a:t>to other relief:</a:t>
            </a:r>
            <a:endParaRPr lang="en-US" sz="24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697C112-AC6A-6881-C0DD-AFF35A5DF7EA}"/>
              </a:ext>
            </a:extLst>
          </p:cNvPr>
          <p:cNvSpPr txBox="1"/>
          <p:nvPr/>
        </p:nvSpPr>
        <p:spPr>
          <a:xfrm>
            <a:off x="326036" y="2404792"/>
            <a:ext cx="11027764"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Employment reinstatement.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Back pay.</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Any other compensation arising from employer retaliatory conduct against a whistleblower for filing an action under the FCA or committing other lawful acts (for example, investigating a false claim, providing testimony or assisting in an FCA action).</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360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457200" y="274338"/>
            <a:ext cx="11561164" cy="784830"/>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Whistleblower Protections (continued)</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7177B8B-DC1C-0A4A-D095-CCF2924DB78B}"/>
              </a:ext>
            </a:extLst>
          </p:cNvPr>
          <p:cNvSpPr txBox="1"/>
          <p:nvPr/>
        </p:nvSpPr>
        <p:spPr>
          <a:xfrm>
            <a:off x="457200" y="1905000"/>
            <a:ext cx="11049000"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FCA includes specific provisions to protect whistleblowers from retaliation by their employers. Any employee who initiates or assists with an FCA case is protected from discharge, demotion, suspension, threats, harassment and discrimination in the terms and conditions of his or her employment. A person who brings a </a:t>
            </a:r>
            <a:r>
              <a:rPr lang="en-US" sz="2400" b="1" i="1" dirty="0">
                <a:latin typeface="Arial" panose="020B0604020202020204" pitchFamily="34" charset="0"/>
                <a:cs typeface="Arial" panose="020B0604020202020204" pitchFamily="34" charset="0"/>
              </a:rPr>
              <a:t>qui tam </a:t>
            </a:r>
            <a:r>
              <a:rPr lang="en-US" sz="2400" dirty="0">
                <a:latin typeface="Arial" panose="020B0604020202020204" pitchFamily="34" charset="0"/>
                <a:cs typeface="Arial" panose="020B0604020202020204" pitchFamily="34" charset="0"/>
              </a:rPr>
              <a:t>action that a court later finds was frivolous may be liable for fines, attorney fees and other expenses.</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929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715"/>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326036" y="254865"/>
            <a:ext cx="11277600" cy="1477328"/>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Other laws and regulations related to fraud, waste and abuse</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7177B8B-DC1C-0A4A-D095-CCF2924DB78B}"/>
              </a:ext>
            </a:extLst>
          </p:cNvPr>
          <p:cNvSpPr txBox="1"/>
          <p:nvPr/>
        </p:nvSpPr>
        <p:spPr>
          <a:xfrm>
            <a:off x="326036" y="2004841"/>
            <a:ext cx="10037164"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Anti-Kickback statute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Beneficiary Inducement law</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Exclusion statute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Physician Self-Referral Prohibition law (also known as the Stark law)</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Civil Monetary Penalties law</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Health Insurance Portability and Accountability Act (HIPAA)</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Deficit Reduction Act of 2005</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818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348614" y="190870"/>
            <a:ext cx="10058400" cy="784830"/>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Report Fraud, Waste and Abuse</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7177B8B-DC1C-0A4A-D095-CCF2924DB78B}"/>
              </a:ext>
            </a:extLst>
          </p:cNvPr>
          <p:cNvSpPr txBox="1"/>
          <p:nvPr/>
        </p:nvSpPr>
        <p:spPr>
          <a:xfrm>
            <a:off x="348614" y="1447800"/>
            <a:ext cx="11332564" cy="4154984"/>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Do you suspect fraud? We encourage you to let us know. You can reach us several ways:</a:t>
            </a:r>
          </a:p>
          <a:p>
            <a:pPr algn="ct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Call our confidential fraud hotline at 800-763-0703.</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Fax the form to located at </a:t>
            </a:r>
            <a:r>
              <a:rPr lang="en-US" dirty="0">
                <a:latin typeface="Arial" panose="020B0604020202020204" pitchFamily="34" charset="0"/>
                <a:cs typeface="Arial" panose="020B0604020202020204" pitchFamily="34" charset="0"/>
                <a:hlinkClick r:id="rId3"/>
              </a:rPr>
              <a:t>https://www.southcarolinablues.com/web/public/brands/sc/assistance/report-fraud/</a:t>
            </a:r>
            <a:r>
              <a:rPr lang="en-US" dirty="0">
                <a:latin typeface="Arial" panose="020B0604020202020204" pitchFamily="34" charset="0"/>
                <a:cs typeface="Arial" panose="020B0604020202020204" pitchFamily="34" charset="0"/>
              </a:rPr>
              <a:t> to our anti-fraud unit at 803-870-8356</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Call the South Carolina Department of Health and Human Services fraud hotline at 888-364-3224 or email them at </a:t>
            </a:r>
            <a:r>
              <a:rPr lang="en-US" dirty="0">
                <a:latin typeface="Arial" panose="020B0604020202020204" pitchFamily="34" charset="0"/>
                <a:cs typeface="Arial" panose="020B0604020202020204" pitchFamily="34" charset="0"/>
                <a:hlinkClick r:id="rId4"/>
              </a:rPr>
              <a:t>fraudres@scdhhs.gov</a:t>
            </a:r>
            <a:r>
              <a:rPr lang="en-US"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Write to us:</a:t>
            </a:r>
          </a:p>
          <a:p>
            <a:r>
              <a:rPr lang="en-US" b="0" i="0" dirty="0">
                <a:solidFill>
                  <a:srgbClr val="18345E"/>
                </a:solidFill>
                <a:effectLst/>
                <a:latin typeface="montserrat" panose="00000500000000000000" pitchFamily="2" charset="0"/>
              </a:rPr>
              <a:t>            </a:t>
            </a:r>
            <a:r>
              <a:rPr lang="en-US" sz="1600" b="0" i="0" dirty="0">
                <a:effectLst/>
                <a:latin typeface="Arial" panose="020B0604020202020204" pitchFamily="34" charset="0"/>
                <a:cs typeface="Arial" panose="020B0604020202020204" pitchFamily="34" charset="0"/>
              </a:rPr>
              <a:t>BlueCross BlueShield of South Carolina Anti-Fraud Unit</a:t>
            </a:r>
            <a:br>
              <a:rPr lang="en-US" sz="1600" dirty="0">
                <a:latin typeface="Arial" panose="020B0604020202020204" pitchFamily="34" charset="0"/>
                <a:cs typeface="Arial" panose="020B0604020202020204" pitchFamily="34" charset="0"/>
              </a:rPr>
            </a:br>
            <a:r>
              <a:rPr lang="en-US" sz="1600" b="0" i="0" dirty="0">
                <a:effectLst/>
                <a:latin typeface="Arial" panose="020B0604020202020204" pitchFamily="34" charset="0"/>
                <a:cs typeface="Arial" panose="020B0604020202020204" pitchFamily="34" charset="0"/>
              </a:rPr>
              <a:t>             Mail Code: AC-200 </a:t>
            </a:r>
            <a:br>
              <a:rPr lang="en-US" sz="1600" dirty="0">
                <a:latin typeface="Arial" panose="020B0604020202020204" pitchFamily="34" charset="0"/>
                <a:cs typeface="Arial" panose="020B0604020202020204" pitchFamily="34" charset="0"/>
              </a:rPr>
            </a:br>
            <a:r>
              <a:rPr lang="en-US" sz="1600" b="0" i="0" dirty="0">
                <a:effectLst/>
                <a:latin typeface="Arial" panose="020B0604020202020204" pitchFamily="34" charset="0"/>
                <a:cs typeface="Arial" panose="020B0604020202020204" pitchFamily="34" charset="0"/>
              </a:rPr>
              <a:t>             P.O. Box 24011</a:t>
            </a:r>
            <a:br>
              <a:rPr lang="en-US" sz="1600" dirty="0">
                <a:latin typeface="Arial" panose="020B0604020202020204" pitchFamily="34" charset="0"/>
                <a:cs typeface="Arial" panose="020B0604020202020204" pitchFamily="34" charset="0"/>
              </a:rPr>
            </a:br>
            <a:r>
              <a:rPr lang="en-US" sz="1600" b="0" i="0" dirty="0">
                <a:effectLst/>
                <a:latin typeface="Arial" panose="020B0604020202020204" pitchFamily="34" charset="0"/>
                <a:cs typeface="Arial" panose="020B0604020202020204" pitchFamily="34" charset="0"/>
              </a:rPr>
              <a:t>             Columbia, SC 29224-4011</a:t>
            </a:r>
            <a:endParaRPr lang="en-US" sz="16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Remember, you can remain anonymous! Please include as many details as possible.</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61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website&#10;&#10;Description automatically generated">
            <a:extLst>
              <a:ext uri="{FF2B5EF4-FFF2-40B4-BE49-F238E27FC236}">
                <a16:creationId xmlns:a16="http://schemas.microsoft.com/office/drawing/2014/main" id="{11575C4A-C32D-8FD6-D973-44079472BE15}"/>
              </a:ext>
            </a:extLst>
          </p:cNvPr>
          <p:cNvPicPr>
            <a:picLocks noChangeAspect="1"/>
          </p:cNvPicPr>
          <p:nvPr/>
        </p:nvPicPr>
        <p:blipFill>
          <a:blip r:embed="rId2"/>
          <a:stretch>
            <a:fillRect/>
          </a:stretch>
        </p:blipFill>
        <p:spPr>
          <a:xfrm>
            <a:off x="6350" y="0"/>
            <a:ext cx="12185650" cy="6861574"/>
          </a:xfrm>
          <a:prstGeom prst="rect">
            <a:avLst/>
          </a:prstGeom>
        </p:spPr>
      </p:pic>
    </p:spTree>
    <p:extLst>
      <p:ext uri="{BB962C8B-B14F-4D97-AF65-F5344CB8AC3E}">
        <p14:creationId xmlns:p14="http://schemas.microsoft.com/office/powerpoint/2010/main" val="1823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326036" y="181904"/>
            <a:ext cx="6324600" cy="784830"/>
          </a:xfrm>
          <a:prstGeom prst="rect">
            <a:avLst/>
          </a:prstGeom>
          <a:noFill/>
        </p:spPr>
        <p:txBody>
          <a:bodyPr wrap="square" rtlCol="0">
            <a:spAutoFit/>
          </a:bodyPr>
          <a:lstStyle/>
          <a:p>
            <a:pPr algn="ctr"/>
            <a:r>
              <a:rPr lang="en-US" sz="4500" b="1" dirty="0">
                <a:latin typeface="Times New Roman" panose="02020603050405020304" pitchFamily="18" charset="0"/>
                <a:cs typeface="Times New Roman" panose="02020603050405020304" pitchFamily="18" charset="0"/>
              </a:rPr>
              <a:t>Fraud, Waste and Abuse</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7177B8B-DC1C-0A4A-D095-CCF2924DB78B}"/>
              </a:ext>
            </a:extLst>
          </p:cNvPr>
          <p:cNvSpPr txBox="1"/>
          <p:nvPr/>
        </p:nvSpPr>
        <p:spPr>
          <a:xfrm>
            <a:off x="326036" y="1186603"/>
            <a:ext cx="1072296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Do you know who our biggest ally is in the fight against insurance fraud? </a:t>
            </a:r>
          </a:p>
          <a:p>
            <a:r>
              <a:rPr lang="en-US" sz="2400" b="1" dirty="0">
                <a:latin typeface="Arial" panose="020B0604020202020204" pitchFamily="34" charset="0"/>
                <a:cs typeface="Arial" panose="020B0604020202020204" pitchFamily="34" charset="0"/>
              </a:rPr>
              <a:t>You are!</a:t>
            </a:r>
            <a:endParaRPr lang="en-US" sz="2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697C112-AC6A-6881-C0DD-AFF35A5DF7EA}"/>
              </a:ext>
            </a:extLst>
          </p:cNvPr>
          <p:cNvSpPr txBox="1"/>
          <p:nvPr/>
        </p:nvSpPr>
        <p:spPr>
          <a:xfrm>
            <a:off x="326036" y="2593632"/>
            <a:ext cx="11027764"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 all end up paying the price for health care fraud, waste and abuse. While the majority of members and health care professionals act honestly, a small percentage of individuals take advantage of the system. According to the National Health Care Anti-Fraud Association (NHCAA), an estimated $100 million is lost daily to health care fraud.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work with federal, state and local law enforcement agencies to prosecute fraud cases. Tips from customers and providers help us do our job.</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97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357080" y="254865"/>
            <a:ext cx="6629400" cy="784830"/>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Responsibilities</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7177B8B-DC1C-0A4A-D095-CCF2924DB78B}"/>
              </a:ext>
            </a:extLst>
          </p:cNvPr>
          <p:cNvSpPr txBox="1"/>
          <p:nvPr/>
        </p:nvSpPr>
        <p:spPr>
          <a:xfrm>
            <a:off x="326036" y="1186603"/>
            <a:ext cx="1034196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You are a vital part of the effort to prevent, detect and report </a:t>
            </a:r>
          </a:p>
          <a:p>
            <a:r>
              <a:rPr lang="en-US" sz="2400" dirty="0">
                <a:latin typeface="Arial" panose="020B0604020202020204" pitchFamily="34" charset="0"/>
                <a:cs typeface="Arial" panose="020B0604020202020204" pitchFamily="34" charset="0"/>
              </a:rPr>
              <a:t>Medicaid and Medicare noncompliance and possible fraud, waste </a:t>
            </a:r>
          </a:p>
          <a:p>
            <a:r>
              <a:rPr lang="en-US" sz="2400" dirty="0">
                <a:latin typeface="Arial" panose="020B0604020202020204" pitchFamily="34" charset="0"/>
                <a:cs typeface="Arial" panose="020B0604020202020204" pitchFamily="34" charset="0"/>
              </a:rPr>
              <a:t>and abuse.</a:t>
            </a:r>
            <a:endParaRPr lang="en-US" sz="24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697C112-AC6A-6881-C0DD-AFF35A5DF7EA}"/>
              </a:ext>
            </a:extLst>
          </p:cNvPr>
          <p:cNvSpPr txBox="1"/>
          <p:nvPr/>
        </p:nvSpPr>
        <p:spPr>
          <a:xfrm>
            <a:off x="326036" y="2525806"/>
            <a:ext cx="11027764"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You are required to comply with all applicable statutory, regulatory and other South Carolina Medicaid Managed Care requirements, including adopting and implementing an effective compliance program.</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You have a duty to the Medicaid and Medicare programs to report any violations of laws you are aware of.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You have a duty to follow your organization’s Code of Conduct, which articulates your and your organization’s commitment to standards of conduct and ethical rules of behavior.</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9884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304800" y="200886"/>
            <a:ext cx="3048000" cy="784830"/>
          </a:xfrm>
          <a:prstGeom prst="rect">
            <a:avLst/>
          </a:prstGeom>
          <a:noFill/>
        </p:spPr>
        <p:txBody>
          <a:bodyPr wrap="square" rtlCol="0">
            <a:spAutoFit/>
          </a:bodyPr>
          <a:lstStyle/>
          <a:p>
            <a:pPr algn="ctr"/>
            <a:r>
              <a:rPr lang="en-US" sz="4500" b="1" dirty="0">
                <a:latin typeface="Times New Roman" panose="02020603050405020304" pitchFamily="18" charset="0"/>
                <a:cs typeface="Times New Roman" panose="02020603050405020304" pitchFamily="18" charset="0"/>
              </a:rPr>
              <a:t>Definitions</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7177B8B-DC1C-0A4A-D095-CCF2924DB78B}"/>
              </a:ext>
            </a:extLst>
          </p:cNvPr>
          <p:cNvSpPr txBox="1"/>
          <p:nvPr/>
        </p:nvSpPr>
        <p:spPr>
          <a:xfrm>
            <a:off x="326036" y="1186603"/>
            <a:ext cx="11027764"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Fraud</a:t>
            </a:r>
            <a:r>
              <a:rPr lang="en-US" sz="2400" dirty="0">
                <a:latin typeface="Arial" panose="020B0604020202020204" pitchFamily="34" charset="0"/>
                <a:cs typeface="Arial" panose="020B0604020202020204" pitchFamily="34" charset="0"/>
              </a:rPr>
              <a:t> is an intentional deception or misrepresentation that an individual or entity makes, knowing that it could result in some unauthorized benefit to the individual, the entity or some other party.</a:t>
            </a:r>
            <a:endParaRPr lang="en-US" sz="24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697C112-AC6A-6881-C0DD-AFF35A5DF7EA}"/>
              </a:ext>
            </a:extLst>
          </p:cNvPr>
          <p:cNvSpPr txBox="1"/>
          <p:nvPr/>
        </p:nvSpPr>
        <p:spPr>
          <a:xfrm>
            <a:off x="304800" y="2768781"/>
            <a:ext cx="11027764" cy="196977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Four key elements of fraud are:</a:t>
            </a:r>
          </a:p>
          <a:p>
            <a:r>
              <a:rPr lang="en-US"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Intent to defraud through deliberate deception.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Knowledge of wrongdoing.</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Misrepresentation in making a false impression.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Reliance on receiving a benefit to which the recipient is not legally entitled.</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48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326036" y="222975"/>
            <a:ext cx="7903564" cy="784830"/>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Definitions (continued)</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7177B8B-DC1C-0A4A-D095-CCF2924DB78B}"/>
              </a:ext>
            </a:extLst>
          </p:cNvPr>
          <p:cNvSpPr txBox="1"/>
          <p:nvPr/>
        </p:nvSpPr>
        <p:spPr>
          <a:xfrm>
            <a:off x="326036" y="1186603"/>
            <a:ext cx="10951564" cy="1477328"/>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Waste</a:t>
            </a:r>
            <a:r>
              <a:rPr lang="en-US" sz="2400" dirty="0">
                <a:latin typeface="Arial" panose="020B0604020202020204" pitchFamily="34" charset="0"/>
                <a:cs typeface="Arial" panose="020B0604020202020204" pitchFamily="34" charset="0"/>
              </a:rPr>
              <a:t> is using health care benefits or spending health care dollars without real need.</a:t>
            </a:r>
          </a:p>
          <a:p>
            <a:pPr lvl="1"/>
            <a:r>
              <a:rPr lang="en-US" sz="2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Note: Waste is not generally considered to be caused by criminally negligent actions, but by the misuse of resources.</a:t>
            </a:r>
            <a:endParaRPr lang="en-US"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697C112-AC6A-6881-C0DD-AFF35A5DF7EA}"/>
              </a:ext>
            </a:extLst>
          </p:cNvPr>
          <p:cNvSpPr txBox="1"/>
          <p:nvPr/>
        </p:nvSpPr>
        <p:spPr>
          <a:xfrm>
            <a:off x="326036" y="3116030"/>
            <a:ext cx="11027764" cy="224676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Abuse</a:t>
            </a:r>
            <a:r>
              <a:rPr lang="en-US" sz="2400" dirty="0">
                <a:latin typeface="Arial" panose="020B0604020202020204" pitchFamily="34" charset="0"/>
                <a:cs typeface="Arial" panose="020B0604020202020204" pitchFamily="34" charset="0"/>
              </a:rPr>
              <a:t> is an activity that is not consistent with generally accepted business or medical standards or practices, or a payment for items or services that providers bill by mistake, but Medicaid should not pay for (for example, payment for services that fail to meet professionally recognized standards of care or services that are medically unnecessary). </a:t>
            </a:r>
          </a:p>
          <a:p>
            <a:pPr lvl="1"/>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Note: This is not the same as fraud. </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51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326036" y="329107"/>
            <a:ext cx="3962400" cy="784830"/>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Compliance</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697C112-AC6A-6881-C0DD-AFF35A5DF7EA}"/>
              </a:ext>
            </a:extLst>
          </p:cNvPr>
          <p:cNvSpPr txBox="1"/>
          <p:nvPr/>
        </p:nvSpPr>
        <p:spPr>
          <a:xfrm>
            <a:off x="326036" y="1929120"/>
            <a:ext cx="11027764"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Our </a:t>
            </a:r>
            <a:r>
              <a:rPr lang="en-US" sz="2400" b="1" i="1" dirty="0">
                <a:latin typeface="Arial" panose="020B0604020202020204" pitchFamily="34" charset="0"/>
                <a:cs typeface="Arial" panose="020B0604020202020204" pitchFamily="34" charset="0"/>
              </a:rPr>
              <a:t>Code of Conduct </a:t>
            </a:r>
            <a:r>
              <a:rPr lang="en-US" sz="2400" dirty="0">
                <a:latin typeface="Arial" panose="020B0604020202020204" pitchFamily="34" charset="0"/>
                <a:cs typeface="Arial" panose="020B0604020202020204" pitchFamily="34" charset="0"/>
              </a:rPr>
              <a:t>sets expectations for our employees (and those with whom we contract) to understand and comply with all laws, regulations and policies concerning our business. We are committed to integrity, conducting ourselves in a legal and ethical manner, and doing business with health care professionals, entities, agents and vendors who are equally committed to adhering to our </a:t>
            </a:r>
            <a:r>
              <a:rPr lang="en-US" sz="2400" i="1" dirty="0">
                <a:latin typeface="Arial" panose="020B0604020202020204" pitchFamily="34" charset="0"/>
                <a:cs typeface="Arial" panose="020B0604020202020204" pitchFamily="34" charset="0"/>
              </a:rPr>
              <a:t>Code of Conduct</a:t>
            </a:r>
            <a:r>
              <a:rPr lang="en-US" sz="2400" dirty="0">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688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326036" y="200886"/>
            <a:ext cx="7315200" cy="784830"/>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Compliance (continued)</a:t>
            </a:r>
          </a:p>
        </p:txBody>
      </p:sp>
      <p:sp>
        <p:nvSpPr>
          <p:cNvPr id="4" name="TextBox 3">
            <a:extLst>
              <a:ext uri="{FF2B5EF4-FFF2-40B4-BE49-F238E27FC236}">
                <a16:creationId xmlns:a16="http://schemas.microsoft.com/office/drawing/2014/main" id="{97177B8B-DC1C-0A4A-D095-CCF2924DB78B}"/>
              </a:ext>
            </a:extLst>
          </p:cNvPr>
          <p:cNvSpPr txBox="1"/>
          <p:nvPr/>
        </p:nvSpPr>
        <p:spPr>
          <a:xfrm>
            <a:off x="326036" y="1186603"/>
            <a:ext cx="11484964"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support our mutual commitment, all organizations that provide Medicaid services must know and comply with our Code of Conduct. Contracted providers are required to have policies and procedures in place to ensure compliant and ethical conduct.</a:t>
            </a:r>
            <a:endParaRPr lang="en-US" sz="24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697C112-AC6A-6881-C0DD-AFF35A5DF7EA}"/>
              </a:ext>
            </a:extLst>
          </p:cNvPr>
          <p:cNvSpPr txBox="1"/>
          <p:nvPr/>
        </p:nvSpPr>
        <p:spPr>
          <a:xfrm>
            <a:off x="326036" y="2893857"/>
            <a:ext cx="11027764" cy="212365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Additionally, providers are required to ensure their employees </a:t>
            </a:r>
          </a:p>
          <a:p>
            <a:r>
              <a:rPr lang="en-US" sz="2400" dirty="0">
                <a:latin typeface="Arial" panose="020B0604020202020204" pitchFamily="34" charset="0"/>
                <a:cs typeface="Arial" panose="020B0604020202020204" pitchFamily="34" charset="0"/>
              </a:rPr>
              <a:t>are trained on:</a:t>
            </a:r>
          </a:p>
          <a:p>
            <a:endParaRPr lang="en-US" sz="24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 Ethical conduct.</a:t>
            </a:r>
          </a:p>
          <a:p>
            <a:pPr lvl="1"/>
            <a:r>
              <a:rPr lang="en-US" sz="2000" dirty="0">
                <a:latin typeface="Arial" panose="020B0604020202020204" pitchFamily="34" charset="0"/>
                <a:cs typeface="Arial" panose="020B0604020202020204" pitchFamily="34" charset="0"/>
              </a:rPr>
              <a:t>• Fraud, waste and abuse.</a:t>
            </a:r>
          </a:p>
          <a:p>
            <a:pPr lvl="1"/>
            <a:r>
              <a:rPr lang="en-US" sz="2000" dirty="0">
                <a:latin typeface="Arial" panose="020B0604020202020204" pitchFamily="34" charset="0"/>
                <a:cs typeface="Arial" panose="020B0604020202020204" pitchFamily="34" charset="0"/>
              </a:rPr>
              <a:t>• The False Claims Act.</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2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715"/>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326036" y="190688"/>
            <a:ext cx="7010400" cy="784830"/>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Compliance (continued)</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7177B8B-DC1C-0A4A-D095-CCF2924DB78B}"/>
              </a:ext>
            </a:extLst>
          </p:cNvPr>
          <p:cNvSpPr txBox="1"/>
          <p:nvPr/>
        </p:nvSpPr>
        <p:spPr>
          <a:xfrm>
            <a:off x="326036" y="1371600"/>
            <a:ext cx="11332564" cy="353943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Expectations include:</a:t>
            </a:r>
          </a:p>
          <a:p>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Complying with all CMS laws, regulations and guidance, and laws and regulations pertaining to privacy and security of protected health information. </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Submitting truthful and accurate reports of required or requested data. </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Conducting business with integrity; demonstrating ethical behavior.</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Ensuring that employees and others who provide Medicaid services receive training on Code of Conduct compliance, including the consequences of noncompliance.</a:t>
            </a:r>
          </a:p>
          <a:p>
            <a:r>
              <a:rPr lang="en-US" sz="2200" dirty="0">
                <a:latin typeface="Arial" panose="020B0604020202020204" pitchFamily="34" charset="0"/>
                <a:cs typeface="Arial" panose="020B0604020202020204" pitchFamily="34" charset="0"/>
              </a:rPr>
              <a:t> </a:t>
            </a:r>
          </a:p>
          <a:p>
            <a:pPr lvl="1"/>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7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ED0F6A79-92C6-5394-F193-52C02FB8C57F}"/>
              </a:ext>
            </a:extLst>
          </p:cNvPr>
          <p:cNvPicPr>
            <a:picLocks noChangeAspect="1"/>
          </p:cNvPicPr>
          <p:nvPr/>
        </p:nvPicPr>
        <p:blipFill>
          <a:blip r:embed="rId2"/>
          <a:stretch>
            <a:fillRect/>
          </a:stretch>
        </p:blipFill>
        <p:spPr>
          <a:xfrm>
            <a:off x="3048" y="-1715"/>
            <a:ext cx="12188952" cy="6859715"/>
          </a:xfrm>
          <a:prstGeom prst="rect">
            <a:avLst/>
          </a:prstGeom>
        </p:spPr>
      </p:pic>
      <p:sp>
        <p:nvSpPr>
          <p:cNvPr id="2" name="TextBox 1">
            <a:extLst>
              <a:ext uri="{FF2B5EF4-FFF2-40B4-BE49-F238E27FC236}">
                <a16:creationId xmlns:a16="http://schemas.microsoft.com/office/drawing/2014/main" id="{D4E7A990-6232-3E78-8512-1F65A25B8EB3}"/>
              </a:ext>
            </a:extLst>
          </p:cNvPr>
          <p:cNvSpPr txBox="1"/>
          <p:nvPr/>
        </p:nvSpPr>
        <p:spPr>
          <a:xfrm>
            <a:off x="326036" y="190688"/>
            <a:ext cx="7010400" cy="784830"/>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Compliance (continued)</a:t>
            </a:r>
            <a:endParaRPr lang="en-US" sz="45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7177B8B-DC1C-0A4A-D095-CCF2924DB78B}"/>
              </a:ext>
            </a:extLst>
          </p:cNvPr>
          <p:cNvSpPr txBox="1"/>
          <p:nvPr/>
        </p:nvSpPr>
        <p:spPr>
          <a:xfrm>
            <a:off x="326036" y="1295400"/>
            <a:ext cx="11332564" cy="286232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Expectations include:</a:t>
            </a:r>
          </a:p>
          <a:p>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Cooperating with government investigations.</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Encouraging adherence to the Code of Conduct. </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Monitoring and eliminating relationships that may result in conflicts of interest. </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Adhering to a nonretaliation policy.</a:t>
            </a:r>
          </a:p>
          <a:p>
            <a:r>
              <a:rPr lang="en-US" sz="2200" dirty="0">
                <a:latin typeface="Arial" panose="020B0604020202020204" pitchFamily="34" charset="0"/>
                <a:cs typeface="Arial" panose="020B0604020202020204" pitchFamily="34" charset="0"/>
              </a:rPr>
              <a:t> </a:t>
            </a:r>
          </a:p>
          <a:p>
            <a:pPr lvl="1"/>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792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1449</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 Medium</vt:lpstr>
      <vt:lpstr>Calibri</vt:lpstr>
      <vt:lpstr>Calibri Light</vt:lpstr>
      <vt:lpstr>montserrat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Johnston</dc:creator>
  <cp:lastModifiedBy>DONESE PINCKNEY</cp:lastModifiedBy>
  <cp:revision>50</cp:revision>
  <cp:lastPrinted>2018-02-23T18:40:35Z</cp:lastPrinted>
  <dcterms:created xsi:type="dcterms:W3CDTF">2018-02-14T20:14:53Z</dcterms:created>
  <dcterms:modified xsi:type="dcterms:W3CDTF">2024-07-19T18:33:59Z</dcterms:modified>
</cp:coreProperties>
</file>