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84" r:id="rId2"/>
    <p:sldId id="290" r:id="rId3"/>
    <p:sldId id="293" r:id="rId4"/>
    <p:sldId id="294" r:id="rId5"/>
    <p:sldId id="295" r:id="rId6"/>
    <p:sldId id="296" r:id="rId7"/>
    <p:sldId id="297" r:id="rId8"/>
    <p:sldId id="298" r:id="rId9"/>
    <p:sldId id="299" r:id="rId10"/>
    <p:sldId id="329" r:id="rId11"/>
    <p:sldId id="311" r:id="rId12"/>
    <p:sldId id="312" r:id="rId13"/>
    <p:sldId id="318" r:id="rId14"/>
    <p:sldId id="317" r:id="rId15"/>
    <p:sldId id="314" r:id="rId16"/>
    <p:sldId id="319" r:id="rId17"/>
    <p:sldId id="320" r:id="rId18"/>
    <p:sldId id="315" r:id="rId19"/>
    <p:sldId id="321" r:id="rId20"/>
    <p:sldId id="316" r:id="rId21"/>
    <p:sldId id="322" r:id="rId22"/>
    <p:sldId id="323" r:id="rId23"/>
    <p:sldId id="324" r:id="rId24"/>
    <p:sldId id="310" r:id="rId25"/>
    <p:sldId id="302" r:id="rId26"/>
    <p:sldId id="303" r:id="rId27"/>
    <p:sldId id="304" r:id="rId28"/>
    <p:sldId id="305" r:id="rId29"/>
    <p:sldId id="308" r:id="rId30"/>
    <p:sldId id="309" r:id="rId31"/>
    <p:sldId id="306" r:id="rId32"/>
    <p:sldId id="307" r:id="rId33"/>
    <p:sldId id="327" r:id="rId34"/>
    <p:sldId id="328" r:id="rId35"/>
    <p:sldId id="292" r:id="rId3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392" userDrawn="1">
          <p15:clr>
            <a:srgbClr val="A4A3A4"/>
          </p15:clr>
        </p15:guide>
        <p15:guide id="3" pos="288" userDrawn="1">
          <p15:clr>
            <a:srgbClr val="A4A3A4"/>
          </p15:clr>
        </p15:guide>
        <p15:guide id="4" orient="horz" pos="6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F42"/>
    <a:srgbClr val="005E96"/>
    <a:srgbClr val="25B6D4"/>
    <a:srgbClr val="94B94C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543"/>
  </p:normalViewPr>
  <p:slideViewPr>
    <p:cSldViewPr snapToObjects="1">
      <p:cViewPr varScale="1">
        <p:scale>
          <a:sx n="82" d="100"/>
          <a:sy n="82" d="100"/>
        </p:scale>
        <p:origin x="114" y="438"/>
      </p:cViewPr>
      <p:guideLst>
        <p:guide orient="horz" pos="2160"/>
        <p:guide pos="7392"/>
        <p:guide pos="288"/>
        <p:guide orient="horz" pos="6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8C15CE-748D-564F-913C-B27FBFF12E08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9613ED-D434-A344-BC96-9B8FE54AC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066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4589-78D3-BB44-AFAB-D9A9C7F49E2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FAEF-3E37-D145-92BC-BCAF7F7B9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33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4589-78D3-BB44-AFAB-D9A9C7F49E2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FAEF-3E37-D145-92BC-BCAF7F7B9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865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4589-78D3-BB44-AFAB-D9A9C7F49E2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FAEF-3E37-D145-92BC-BCAF7F7B9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85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4589-78D3-BB44-AFAB-D9A9C7F49E2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FAEF-3E37-D145-92BC-BCAF7F7B9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4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4589-78D3-BB44-AFAB-D9A9C7F49E2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FAEF-3E37-D145-92BC-BCAF7F7B9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562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4589-78D3-BB44-AFAB-D9A9C7F49E2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FAEF-3E37-D145-92BC-BCAF7F7B9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1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4589-78D3-BB44-AFAB-D9A9C7F49E2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FAEF-3E37-D145-92BC-BCAF7F7B9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070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4589-78D3-BB44-AFAB-D9A9C7F49E2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FAEF-3E37-D145-92BC-BCAF7F7B9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598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4589-78D3-BB44-AFAB-D9A9C7F49E2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FAEF-3E37-D145-92BC-BCAF7F7B9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68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4589-78D3-BB44-AFAB-D9A9C7F49E2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FAEF-3E37-D145-92BC-BCAF7F7B9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70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54589-78D3-BB44-AFAB-D9A9C7F49E2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DFAEF-3E37-D145-92BC-BCAF7F7B9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101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954589-78D3-BB44-AFAB-D9A9C7F49E24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DFAEF-3E37-D145-92BC-BCAF7F7B9F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39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cbsscv12.my.site.com/providerenrollment/s/login/?ec=302&amp;startURL=%2Fproviderenrollment%2Fs%2F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cbsscv12.my.site.com/providerenrollment/s/login/?ec=302&amp;startURL=%2Fproviderenrollment%2Fs%2F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rmsresource.center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yblue.companionbenefitalternatives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HBProviderService@HealthyBlueSC.co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sp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admd.com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avalonhcs.okta.com/login/login.htm?fromURI=%2Fapp%2Favalonhealthcaresolutionsext_avalonportal_1%2Fexk2ea2tvzUMbiLrR0x7%2Fsso%2Fsa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ybluesc.com/providers/provider-new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divcare.com/facilities/sc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dhhs.gov/provider-manual-list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dhhs.gov/resource/fee-schedule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mailto:Fancy.Crayton@bluechoicesc.com" TargetMode="External"/><Relationship Id="rId3" Type="http://schemas.openxmlformats.org/officeDocument/2006/relationships/hyperlink" Target="mailto:Jessica.Ballard@bcbssc.com" TargetMode="External"/><Relationship Id="rId7" Type="http://schemas.openxmlformats.org/officeDocument/2006/relationships/hyperlink" Target="mailto:Inga.Rearden@bluechoicesc.com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ynthia.Brown@bcbssc.com" TargetMode="External"/><Relationship Id="rId5" Type="http://schemas.openxmlformats.org/officeDocument/2006/relationships/hyperlink" Target="mailto:Michaelyn.Jefferson@bcbssc.com" TargetMode="External"/><Relationship Id="rId4" Type="http://schemas.openxmlformats.org/officeDocument/2006/relationships/hyperlink" Target="mailto:Patricia.Thompson@bcbssc.com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Bridgette.Honor@bcbssc.com" TargetMode="External"/><Relationship Id="rId4" Type="http://schemas.openxmlformats.org/officeDocument/2006/relationships/hyperlink" Target="mailto:Patricia.Thompson@bcbssc.com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ealthybluesc.com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baby&#10;&#10;Description automatically generated">
            <a:extLst>
              <a:ext uri="{FF2B5EF4-FFF2-40B4-BE49-F238E27FC236}">
                <a16:creationId xmlns:a16="http://schemas.microsoft.com/office/drawing/2014/main" id="{F1770942-832E-473B-A10D-C70FE8FE1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-1"/>
            <a:ext cx="12188952" cy="68597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E77385-39EA-256E-0189-40E9FFB18DF2}"/>
              </a:ext>
            </a:extLst>
          </p:cNvPr>
          <p:cNvSpPr txBox="1"/>
          <p:nvPr/>
        </p:nvSpPr>
        <p:spPr>
          <a:xfrm>
            <a:off x="838200" y="4354815"/>
            <a:ext cx="5029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Healthy Blue 101</a:t>
            </a:r>
            <a:endParaRPr lang="en-US" sz="4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3032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3C9FACD3-BB4F-2467-8703-165443FFC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-1"/>
            <a:ext cx="12188952" cy="68597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B8FBD4-479A-161B-4518-6BB45719EE75}"/>
              </a:ext>
            </a:extLst>
          </p:cNvPr>
          <p:cNvSpPr txBox="1"/>
          <p:nvPr/>
        </p:nvSpPr>
        <p:spPr>
          <a:xfrm>
            <a:off x="304800" y="262899"/>
            <a:ext cx="11582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Provider Enrollment Portal</a:t>
            </a:r>
            <a:endParaRPr lang="en-US" sz="4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367B37-625A-67E0-9CC4-17C5D3683696}"/>
              </a:ext>
            </a:extLst>
          </p:cNvPr>
          <p:cNvSpPr txBox="1"/>
          <p:nvPr/>
        </p:nvSpPr>
        <p:spPr>
          <a:xfrm>
            <a:off x="381000" y="1327822"/>
            <a:ext cx="114300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My Provider Enrollment Portal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─"/>
            </a:pPr>
            <a:r>
              <a:rPr lang="en-US" sz="20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 for all provider enrollment process to include demographics, credentialing and more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─"/>
            </a:pPr>
            <a:r>
              <a:rPr lang="en-US" sz="20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participation in the Healthy Blue network, you must have your Medicaid ID number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5E39AC-A5D3-CA0A-75DA-1E550716C3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368373"/>
            <a:ext cx="3129014" cy="9050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4330EB-F866-98BE-88A0-FF878C6C4B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2800" y="2989815"/>
            <a:ext cx="4172040" cy="2673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973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3C9FACD3-BB4F-2467-8703-165443FFC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852" y="25400"/>
            <a:ext cx="12188952" cy="68597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B8FBD4-479A-161B-4518-6BB45719EE75}"/>
              </a:ext>
            </a:extLst>
          </p:cNvPr>
          <p:cNvSpPr txBox="1"/>
          <p:nvPr/>
        </p:nvSpPr>
        <p:spPr>
          <a:xfrm>
            <a:off x="304800" y="262899"/>
            <a:ext cx="11582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Insurance Manager</a:t>
            </a:r>
            <a:endParaRPr lang="en-US" sz="4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367B37-625A-67E0-9CC4-17C5D3683696}"/>
              </a:ext>
            </a:extLst>
          </p:cNvPr>
          <p:cNvSpPr txBox="1"/>
          <p:nvPr/>
        </p:nvSpPr>
        <p:spPr>
          <a:xfrm>
            <a:off x="381000" y="1327822"/>
            <a:ext cx="1143000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This is a web-based tool that gives providers quick and easy access to patient information.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can log into MIM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Get eligibility and benefits.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Submit claim submissions.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Access claims status.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Request prior authorizations.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much more.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221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4010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3C9FACD3-BB4F-2467-8703-165443FFC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-1"/>
            <a:ext cx="12188952" cy="68597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B8FBD4-479A-161B-4518-6BB45719EE75}"/>
              </a:ext>
            </a:extLst>
          </p:cNvPr>
          <p:cNvSpPr txBox="1"/>
          <p:nvPr/>
        </p:nvSpPr>
        <p:spPr>
          <a:xfrm>
            <a:off x="304800" y="262899"/>
            <a:ext cx="11582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Insurance Manager</a:t>
            </a:r>
            <a:endParaRPr lang="en-US" sz="4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367B37-625A-67E0-9CC4-17C5D3683696}"/>
              </a:ext>
            </a:extLst>
          </p:cNvPr>
          <p:cNvSpPr txBox="1"/>
          <p:nvPr/>
        </p:nvSpPr>
        <p:spPr>
          <a:xfrm>
            <a:off x="533400" y="1219200"/>
            <a:ext cx="51695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Available Guides Include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Getting Started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Eligibility and Benefits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Claims Entry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Claims Status, Patient Directory, Superbill Maintenance and Coordination of Benefits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Precertification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Office Administration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Provider Validation: MD Checkup User Guide</a:t>
            </a:r>
            <a:endParaRPr lang="en-US" sz="2000" dirty="0">
              <a:solidFill>
                <a:srgbClr val="221E1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843B01-F680-ABBE-8894-BE7051FCB8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0600" y="1310629"/>
            <a:ext cx="5169537" cy="390553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0703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3C9FACD3-BB4F-2467-8703-165443FFC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852" y="25400"/>
            <a:ext cx="12188952" cy="68597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B8FBD4-479A-161B-4518-6BB45719EE75}"/>
              </a:ext>
            </a:extLst>
          </p:cNvPr>
          <p:cNvSpPr txBox="1"/>
          <p:nvPr/>
        </p:nvSpPr>
        <p:spPr>
          <a:xfrm>
            <a:off x="304800" y="262899"/>
            <a:ext cx="11582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Remit Manager </a:t>
            </a:r>
            <a:endParaRPr lang="en-US" sz="4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367B37-625A-67E0-9CC4-17C5D3683696}"/>
              </a:ext>
            </a:extLst>
          </p:cNvPr>
          <p:cNvSpPr txBox="1"/>
          <p:nvPr/>
        </p:nvSpPr>
        <p:spPr>
          <a:xfrm>
            <a:off x="381000" y="1327822"/>
            <a:ext cx="11430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Web-based tool used to track payments and pull electronic remittance advices.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My Remit Manager to: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View electronic remittance advices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View information categorized by check number or patient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Print individual remittances by patient or group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Not an enrolled provider with Healthy Blue? Begin 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enrollment process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today.</a:t>
            </a:r>
          </a:p>
        </p:txBody>
      </p:sp>
    </p:spTree>
    <p:extLst>
      <p:ext uri="{BB962C8B-B14F-4D97-AF65-F5344CB8AC3E}">
        <p14:creationId xmlns:p14="http://schemas.microsoft.com/office/powerpoint/2010/main" val="29671768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3C9FACD3-BB4F-2467-8703-165443FFC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-1"/>
            <a:ext cx="12188952" cy="68597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B8FBD4-479A-161B-4518-6BB45719EE75}"/>
              </a:ext>
            </a:extLst>
          </p:cNvPr>
          <p:cNvSpPr txBox="1"/>
          <p:nvPr/>
        </p:nvSpPr>
        <p:spPr>
          <a:xfrm>
            <a:off x="304800" y="262899"/>
            <a:ext cx="11582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 Remit Manager</a:t>
            </a:r>
            <a:endParaRPr lang="en-US" sz="4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367B37-625A-67E0-9CC4-17C5D3683696}"/>
              </a:ext>
            </a:extLst>
          </p:cNvPr>
          <p:cNvSpPr txBox="1"/>
          <p:nvPr/>
        </p:nvSpPr>
        <p:spPr>
          <a:xfrm>
            <a:off x="516193" y="1253993"/>
            <a:ext cx="516953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Options include: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Sort and view checks by the check date or posting date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Select the Adobe icon to view the Remit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Select the check number to view</a:t>
            </a:r>
          </a:p>
          <a:p>
            <a:pPr marL="687150" lvl="1" indent="-285750">
              <a:buFont typeface="Calibri" panose="020F0502020204030204" pitchFamily="34" charset="0"/>
              <a:buChar char="‒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Members associated with the check </a:t>
            </a:r>
          </a:p>
          <a:p>
            <a:pPr marL="687150" lvl="1" indent="-285750">
              <a:buFont typeface="Calibri" panose="020F0502020204030204" pitchFamily="34" charset="0"/>
              <a:buChar char="‒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Date of service</a:t>
            </a:r>
          </a:p>
          <a:p>
            <a:pPr marL="687150" lvl="1" indent="-285750">
              <a:buFont typeface="Calibri" panose="020F0502020204030204" pitchFamily="34" charset="0"/>
              <a:buChar char="‒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Processed status (paid or denied)</a:t>
            </a:r>
          </a:p>
          <a:p>
            <a:pPr marL="687150" lvl="1" indent="-285750">
              <a:buFont typeface="Calibri" panose="020F0502020204030204" pitchFamily="34" charset="0"/>
              <a:buChar char="‒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Amount billed and paid 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BDD93AA-F9DE-9931-869C-8DCFFAA0FFC0}"/>
              </a:ext>
            </a:extLst>
          </p:cNvPr>
          <p:cNvGrpSpPr/>
          <p:nvPr/>
        </p:nvGrpSpPr>
        <p:grpSpPr>
          <a:xfrm>
            <a:off x="6096000" y="411670"/>
            <a:ext cx="5583533" cy="2522161"/>
            <a:chOff x="1964805" y="2617304"/>
            <a:chExt cx="8205327" cy="37338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3CFA9B4E-4D08-0090-96D3-01798EA617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4805" y="2617304"/>
              <a:ext cx="8205327" cy="3733800"/>
            </a:xfrm>
            <a:prstGeom prst="rect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81B1039-8462-A6BC-294F-4E53FDD3EF56}"/>
                </a:ext>
              </a:extLst>
            </p:cNvPr>
            <p:cNvSpPr/>
            <p:nvPr/>
          </p:nvSpPr>
          <p:spPr>
            <a:xfrm>
              <a:off x="6334539" y="4197626"/>
              <a:ext cx="1600200" cy="381000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pic>
        <p:nvPicPr>
          <p:cNvPr id="9" name="Picture 2">
            <a:extLst>
              <a:ext uri="{FF2B5EF4-FFF2-40B4-BE49-F238E27FC236}">
                <a16:creationId xmlns:a16="http://schemas.microsoft.com/office/drawing/2014/main" id="{6A4A2FDA-96EA-1BC6-4A4A-BCE9AE196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588" y="3162208"/>
            <a:ext cx="5425311" cy="2522161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568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3C9FACD3-BB4F-2467-8703-165443FFC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-1"/>
            <a:ext cx="12188952" cy="68597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B8FBD4-479A-161B-4518-6BB45719EE75}"/>
              </a:ext>
            </a:extLst>
          </p:cNvPr>
          <p:cNvSpPr txBox="1"/>
          <p:nvPr/>
        </p:nvSpPr>
        <p:spPr>
          <a:xfrm>
            <a:off x="279400" y="2644170"/>
            <a:ext cx="11582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Authorizations</a:t>
            </a:r>
            <a:endParaRPr lang="en-US" sz="4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0321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3C9FACD3-BB4F-2467-8703-165443FFC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852" y="25400"/>
            <a:ext cx="12188952" cy="68597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B8FBD4-479A-161B-4518-6BB45719EE75}"/>
              </a:ext>
            </a:extLst>
          </p:cNvPr>
          <p:cNvSpPr txBox="1"/>
          <p:nvPr/>
        </p:nvSpPr>
        <p:spPr>
          <a:xfrm>
            <a:off x="304800" y="262899"/>
            <a:ext cx="11582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Authorizations — Medical Services</a:t>
            </a:r>
            <a:endParaRPr lang="en-US" sz="4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367B37-625A-67E0-9CC4-17C5D3683696}"/>
              </a:ext>
            </a:extLst>
          </p:cNvPr>
          <p:cNvSpPr txBox="1"/>
          <p:nvPr/>
        </p:nvSpPr>
        <p:spPr>
          <a:xfrm>
            <a:off x="381000" y="1327822"/>
            <a:ext cx="114300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Healthy Blue requires prior authorization for certain procedures and durable medical equipment. This process allows us to check ahead of time whether services meet criteria for coverage by a member’s health plan.</a:t>
            </a: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Methods: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Call Provider Service at 866-757-8286.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My Insurance Manager.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Medical Forms Resource Center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4081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3C9FACD3-BB4F-2467-8703-165443FFC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852" y="25400"/>
            <a:ext cx="12188952" cy="68597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B8FBD4-479A-161B-4518-6BB45719EE75}"/>
              </a:ext>
            </a:extLst>
          </p:cNvPr>
          <p:cNvSpPr txBox="1"/>
          <p:nvPr/>
        </p:nvSpPr>
        <p:spPr>
          <a:xfrm>
            <a:off x="304800" y="262899"/>
            <a:ext cx="11582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Authorizations — Behavioral Health Services</a:t>
            </a:r>
            <a:endParaRPr lang="en-US" sz="4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367B37-625A-67E0-9CC4-17C5D3683696}"/>
              </a:ext>
            </a:extLst>
          </p:cNvPr>
          <p:cNvSpPr txBox="1"/>
          <p:nvPr/>
        </p:nvSpPr>
        <p:spPr>
          <a:xfrm>
            <a:off x="381000" y="1327822"/>
            <a:ext cx="114300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Healthy Blue requires prior authorization for certain mental health and substance use disorders. </a:t>
            </a:r>
          </a:p>
          <a:p>
            <a:pPr marL="0" indent="0">
              <a:buNone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Methods: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Call Companion Benefit Alternatives at 800-868-1032.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Fax to 803-870-6506.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My Insurance Manager.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the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Forms Resource Center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82818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3C9FACD3-BB4F-2467-8703-165443FFC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-1"/>
            <a:ext cx="12188952" cy="68597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B8FBD4-479A-161B-4518-6BB45719EE75}"/>
              </a:ext>
            </a:extLst>
          </p:cNvPr>
          <p:cNvSpPr txBox="1"/>
          <p:nvPr/>
        </p:nvSpPr>
        <p:spPr>
          <a:xfrm>
            <a:off x="279400" y="2644170"/>
            <a:ext cx="11582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Claim Submissions</a:t>
            </a:r>
            <a:endParaRPr lang="en-US" sz="4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6309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3C9FACD3-BB4F-2467-8703-165443FFC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852" y="25400"/>
            <a:ext cx="12188952" cy="68597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B8FBD4-479A-161B-4518-6BB45719EE75}"/>
              </a:ext>
            </a:extLst>
          </p:cNvPr>
          <p:cNvSpPr txBox="1"/>
          <p:nvPr/>
        </p:nvSpPr>
        <p:spPr>
          <a:xfrm>
            <a:off x="304800" y="262899"/>
            <a:ext cx="11582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Claim Submissions</a:t>
            </a:r>
            <a:endParaRPr lang="en-US" sz="4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367B37-625A-67E0-9CC4-17C5D3683696}"/>
              </a:ext>
            </a:extLst>
          </p:cNvPr>
          <p:cNvSpPr txBox="1"/>
          <p:nvPr/>
        </p:nvSpPr>
        <p:spPr>
          <a:xfrm>
            <a:off x="381000" y="1327822"/>
            <a:ext cx="11430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Timely filing for both electronic and paper claims submission is 365 days for original and corrected claims.</a:t>
            </a:r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 submit claims, you can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Use My Insurance Manager</a:t>
            </a:r>
            <a:r>
              <a:rPr lang="en-US" sz="20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℠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Submit through your clearinghouse.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Submit hard copy by mail to: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Healthy Blue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P.O. Box 100317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Columbia, SC 29202-3317.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Reminder: The payer ID for Healthy Blue is 00403.</a:t>
            </a:r>
          </a:p>
        </p:txBody>
      </p:sp>
    </p:spTree>
    <p:extLst>
      <p:ext uri="{BB962C8B-B14F-4D97-AF65-F5344CB8AC3E}">
        <p14:creationId xmlns:p14="http://schemas.microsoft.com/office/powerpoint/2010/main" val="3120336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3C9FACD3-BB4F-2467-8703-165443FFC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-1"/>
            <a:ext cx="12188952" cy="68597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B8FBD4-479A-161B-4518-6BB45719EE75}"/>
              </a:ext>
            </a:extLst>
          </p:cNvPr>
          <p:cNvSpPr txBox="1"/>
          <p:nvPr/>
        </p:nvSpPr>
        <p:spPr>
          <a:xfrm>
            <a:off x="304800" y="262899"/>
            <a:ext cx="11582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Agenda</a:t>
            </a:r>
            <a:endParaRPr lang="en-US" sz="4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367B37-625A-67E0-9CC4-17C5D3683696}"/>
              </a:ext>
            </a:extLst>
          </p:cNvPr>
          <p:cNvSpPr txBox="1"/>
          <p:nvPr/>
        </p:nvSpPr>
        <p:spPr>
          <a:xfrm>
            <a:off x="381000" y="1327822"/>
            <a:ext cx="11430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Role of Provider Relations and Education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1E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Your Role as a Participating Provider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Be a Self-Serving Provider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Insurance Manager 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Remit Manager 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Authorizations 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Claim Submissions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Provider Disputes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Contacts and</a:t>
            </a:r>
            <a:r>
              <a:rPr lang="en-US" sz="2000" dirty="0">
                <a:solidFill>
                  <a:srgbClr val="221E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Resources</a:t>
            </a:r>
            <a:endParaRPr lang="en-US" sz="2000" dirty="0">
              <a:solidFill>
                <a:srgbClr val="221E1F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845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3C9FACD3-BB4F-2467-8703-165443FFC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8952" cy="68597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B8FBD4-479A-161B-4518-6BB45719EE75}"/>
              </a:ext>
            </a:extLst>
          </p:cNvPr>
          <p:cNvSpPr txBox="1"/>
          <p:nvPr/>
        </p:nvSpPr>
        <p:spPr>
          <a:xfrm>
            <a:off x="279400" y="2644170"/>
            <a:ext cx="11582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Provider Disputes</a:t>
            </a:r>
            <a:endParaRPr lang="en-US" sz="4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769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3C9FACD3-BB4F-2467-8703-165443FFC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852" y="25400"/>
            <a:ext cx="12188952" cy="68597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B8FBD4-479A-161B-4518-6BB45719EE75}"/>
              </a:ext>
            </a:extLst>
          </p:cNvPr>
          <p:cNvSpPr txBox="1"/>
          <p:nvPr/>
        </p:nvSpPr>
        <p:spPr>
          <a:xfrm>
            <a:off x="304800" y="262899"/>
            <a:ext cx="11582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Provider Disputes</a:t>
            </a:r>
            <a:endParaRPr lang="en-US" sz="4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367B37-625A-67E0-9CC4-17C5D3683696}"/>
              </a:ext>
            </a:extLst>
          </p:cNvPr>
          <p:cNvSpPr txBox="1"/>
          <p:nvPr/>
        </p:nvSpPr>
        <p:spPr>
          <a:xfrm>
            <a:off x="381000" y="1327822"/>
            <a:ext cx="11430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Must be submitted within 90 calendar days of the date of the Explanation of Payment.</a:t>
            </a:r>
          </a:p>
          <a:p>
            <a:endParaRPr lang="en-US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Common reasons for submitting a provider dispute includes but not limited to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Contractual payment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Disagreements over reduced or zero-paid claims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Post-service authorization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Other health insurance denial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Timely filing issues</a:t>
            </a:r>
          </a:p>
        </p:txBody>
      </p:sp>
    </p:spTree>
    <p:extLst>
      <p:ext uri="{BB962C8B-B14F-4D97-AF65-F5344CB8AC3E}">
        <p14:creationId xmlns:p14="http://schemas.microsoft.com/office/powerpoint/2010/main" val="4236492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3C9FACD3-BB4F-2467-8703-165443FFC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852" y="25400"/>
            <a:ext cx="12188952" cy="68597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B8FBD4-479A-161B-4518-6BB45719EE75}"/>
              </a:ext>
            </a:extLst>
          </p:cNvPr>
          <p:cNvSpPr txBox="1"/>
          <p:nvPr/>
        </p:nvSpPr>
        <p:spPr>
          <a:xfrm>
            <a:off x="304800" y="262899"/>
            <a:ext cx="11582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Provider Disputes</a:t>
            </a:r>
            <a:endParaRPr lang="en-US" sz="4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367B37-625A-67E0-9CC4-17C5D3683696}"/>
              </a:ext>
            </a:extLst>
          </p:cNvPr>
          <p:cNvSpPr txBox="1"/>
          <p:nvPr/>
        </p:nvSpPr>
        <p:spPr>
          <a:xfrm>
            <a:off x="381000" y="1327822"/>
            <a:ext cx="11430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Healthy Blue requires the following information when submitting a provider dispute: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Your name, address, phone number, email, and either your NPI or TIN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member’s name and Healthy Blue Medicaid ID number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listing of disputed claims, including the Healthy Blue claim number and the date(s) of service(s)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All supporting statements and documentation</a:t>
            </a:r>
          </a:p>
        </p:txBody>
      </p:sp>
    </p:spTree>
    <p:extLst>
      <p:ext uri="{BB962C8B-B14F-4D97-AF65-F5344CB8AC3E}">
        <p14:creationId xmlns:p14="http://schemas.microsoft.com/office/powerpoint/2010/main" val="447955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3C9FACD3-BB4F-2467-8703-165443FFC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5852" y="25400"/>
            <a:ext cx="12188952" cy="68597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B8FBD4-479A-161B-4518-6BB45719EE75}"/>
              </a:ext>
            </a:extLst>
          </p:cNvPr>
          <p:cNvSpPr txBox="1"/>
          <p:nvPr/>
        </p:nvSpPr>
        <p:spPr>
          <a:xfrm>
            <a:off x="304800" y="262899"/>
            <a:ext cx="11582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Submitting Provider Disputes</a:t>
            </a:r>
            <a:endParaRPr lang="en-US" sz="4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367B37-625A-67E0-9CC4-17C5D3683696}"/>
              </a:ext>
            </a:extLst>
          </p:cNvPr>
          <p:cNvSpPr txBox="1"/>
          <p:nvPr/>
        </p:nvSpPr>
        <p:spPr>
          <a:xfrm>
            <a:off x="325582" y="1285228"/>
            <a:ext cx="114300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Options include: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HBProviderService@HealthyBlueSC.com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Fax:	803-870-6511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Call: Provider Service at 866-757-8286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Mail: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Healthy Blue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 Provider Dispute Unit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 Mail Code: AX-570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 P.O. Box 100317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 Columbia, SC 29202-3317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Visit: In person at: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 Healthy Blue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 4101 Percival Road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 Columbia, SC 29229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519477-07A5-4910-10C9-F17798FC7FD3}"/>
              </a:ext>
            </a:extLst>
          </p:cNvPr>
          <p:cNvSpPr/>
          <p:nvPr/>
        </p:nvSpPr>
        <p:spPr>
          <a:xfrm>
            <a:off x="1454534" y="5530177"/>
            <a:ext cx="80528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Providers&gt;Claims&gt;Provider Disputes</a:t>
            </a:r>
          </a:p>
        </p:txBody>
      </p:sp>
    </p:spTree>
    <p:extLst>
      <p:ext uri="{BB962C8B-B14F-4D97-AF65-F5344CB8AC3E}">
        <p14:creationId xmlns:p14="http://schemas.microsoft.com/office/powerpoint/2010/main" val="2906447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3C9FACD3-BB4F-2467-8703-165443FFC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-1"/>
            <a:ext cx="12188952" cy="68597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B8FBD4-479A-161B-4518-6BB45719EE75}"/>
              </a:ext>
            </a:extLst>
          </p:cNvPr>
          <p:cNvSpPr txBox="1"/>
          <p:nvPr/>
        </p:nvSpPr>
        <p:spPr>
          <a:xfrm>
            <a:off x="304800" y="2644170"/>
            <a:ext cx="11582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Contacts and Resources</a:t>
            </a:r>
            <a:endParaRPr lang="en-US" sz="4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140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3C9FACD3-BB4F-2467-8703-165443FFC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4" y="-26339"/>
            <a:ext cx="12188952" cy="6859715"/>
          </a:xfrm>
          <a:prstGeom prst="rect">
            <a:avLst/>
          </a:prstGeom>
        </p:spPr>
      </p:pic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8E6E05D-1D4F-186A-DBB3-14C5A28D9F8F}"/>
              </a:ext>
            </a:extLst>
          </p:cNvPr>
          <p:cNvSpPr txBox="1">
            <a:spLocks/>
          </p:cNvSpPr>
          <p:nvPr/>
        </p:nvSpPr>
        <p:spPr>
          <a:xfrm>
            <a:off x="465823" y="460375"/>
            <a:ext cx="4724400" cy="4337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109538" algn="l" defTabSz="914445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800140" indent="-342918" algn="l" defTabSz="914445" rtl="0" eaLnBrk="1" latinLnBrk="0" hangingPunct="1">
              <a:spcBef>
                <a:spcPts val="576"/>
              </a:spcBef>
              <a:buFont typeface="Arial" panose="020B0604020202020204" pitchFamily="34" charset="0"/>
              <a:buChar char="•"/>
              <a:defRPr lang="en-US" sz="2399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257363" indent="-342918" algn="l" defTabSz="914445" rtl="0" eaLnBrk="1" latinLnBrk="0" hangingPunct="1">
              <a:spcBef>
                <a:spcPts val="480"/>
              </a:spcBef>
              <a:buFont typeface="Courier New" panose="02070309020205020404" pitchFamily="49" charset="0"/>
              <a:buChar char="o"/>
              <a:defRPr lang="en-US" sz="220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714586" indent="-342918" algn="l" defTabSz="914445" rtl="0" eaLnBrk="1" latinLnBrk="0" hangingPunct="1">
              <a:spcBef>
                <a:spcPts val="24"/>
              </a:spcBef>
              <a:buFont typeface="Wingdings" panose="05000000000000000000" pitchFamily="2" charset="2"/>
              <a:buChar char="§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171808" indent="-342918" algn="l" defTabSz="9144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en-US" sz="1800" kern="1200" dirty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724" indent="-228612" algn="l" defTabSz="9144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7" indent="-228612" algn="l" defTabSz="9144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2" indent="-228612" algn="l" defTabSz="9144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5" indent="-228612" algn="l" defTabSz="914445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342900" defTabSz="457223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defRPr/>
            </a:pPr>
            <a:r>
              <a:rPr lang="en-US" altLang="en-US" sz="1800" b="1" dirty="0">
                <a:latin typeface="Arial" panose="020B0604020202020204" pitchFamily="34" charset="0"/>
              </a:rPr>
              <a:t>Provider Service</a:t>
            </a:r>
          </a:p>
          <a:p>
            <a:pPr indent="-342900" defTabSz="457223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Font typeface="Arial"/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Phone: 866-757-8286 or TTY: 866-773-9634</a:t>
            </a:r>
          </a:p>
          <a:p>
            <a:pPr indent="-342900" defTabSz="457223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Font typeface="Arial"/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Fax: 803-870-6511</a:t>
            </a:r>
          </a:p>
          <a:p>
            <a:pPr indent="-342900" defTabSz="457223" fontAlgn="auto">
              <a:lnSpc>
                <a:spcPct val="90000"/>
              </a:lnSpc>
              <a:spcAft>
                <a:spcPts val="1200"/>
              </a:spcAft>
              <a:buClr>
                <a:schemeClr val="accent1"/>
              </a:buClr>
              <a:buFont typeface="Arial"/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Hours: Monday – Friday, 8:30 a.m. to 5 p.m. EST</a:t>
            </a:r>
          </a:p>
          <a:p>
            <a:pPr marL="0" lvl="1" indent="0" defTabSz="457223" fontAlgn="auto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/>
            </a:pPr>
            <a:r>
              <a:rPr lang="en-US" altLang="en-US" sz="1800" b="1" dirty="0">
                <a:latin typeface="Arial" panose="020B0604020202020204" pitchFamily="34" charset="0"/>
              </a:rPr>
              <a:t>Disease Management (DM) Department</a:t>
            </a:r>
          </a:p>
          <a:p>
            <a:pPr indent="-342900" defTabSz="457223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Font typeface="Arial"/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Phone: 866-757-8286 or TTY: 866-773-9634</a:t>
            </a:r>
          </a:p>
          <a:p>
            <a:pPr indent="-342900" defTabSz="457223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Font typeface="Arial"/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Fax: 803-870-6502</a:t>
            </a:r>
          </a:p>
          <a:p>
            <a:pPr indent="-342900" defTabSz="457223" fontAlgn="auto">
              <a:lnSpc>
                <a:spcPct val="90000"/>
              </a:lnSpc>
              <a:spcAft>
                <a:spcPts val="1200"/>
              </a:spcAft>
              <a:buClr>
                <a:schemeClr val="accent1"/>
              </a:buClr>
              <a:buFont typeface="Arial"/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Hours: Monday – Friday, 8:30 a.m. to 5 p.m. EST</a:t>
            </a:r>
          </a:p>
          <a:p>
            <a:pPr marL="0" indent="0" defTabSz="457223">
              <a:lnSpc>
                <a:spcPct val="90000"/>
              </a:lnSpc>
              <a:buClr>
                <a:schemeClr val="accent1"/>
              </a:buClr>
              <a:buFont typeface="Arial"/>
              <a:defRPr/>
            </a:pPr>
            <a:r>
              <a:rPr lang="en-US" altLang="en-US" sz="1800" b="1" dirty="0">
                <a:latin typeface="Arial" panose="020B0604020202020204" pitchFamily="34" charset="0"/>
              </a:rPr>
              <a:t>Utilization Management (UM) Department</a:t>
            </a:r>
          </a:p>
          <a:p>
            <a:pPr marL="0" indent="0" defTabSz="457223">
              <a:lnSpc>
                <a:spcPct val="90000"/>
              </a:lnSpc>
              <a:buClr>
                <a:schemeClr val="accent1"/>
              </a:buClr>
              <a:buFont typeface="Arial"/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Phone: 866-757-8286 or TTY: 866-773-9634</a:t>
            </a:r>
          </a:p>
          <a:p>
            <a:pPr indent="-342900" defTabSz="457223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Font typeface="Arial"/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Fax: 803-870-6500</a:t>
            </a:r>
          </a:p>
          <a:p>
            <a:pPr indent="-342900" defTabSz="457223" fontAlgn="auto">
              <a:lnSpc>
                <a:spcPct val="90000"/>
              </a:lnSpc>
              <a:spcAft>
                <a:spcPts val="1200"/>
              </a:spcAft>
              <a:buClr>
                <a:schemeClr val="accent1"/>
              </a:buClr>
              <a:buFont typeface="Arial"/>
              <a:defRPr/>
            </a:pPr>
            <a:r>
              <a:rPr lang="en-US" altLang="en-US" sz="1400" dirty="0">
                <a:latin typeface="Arial" panose="020B0604020202020204" pitchFamily="34" charset="0"/>
              </a:rPr>
              <a:t>Hours: Monday – Friday, 8:30 a.m. to 5 p.m. EST</a:t>
            </a:r>
          </a:p>
          <a:p>
            <a:pPr indent="-342900" defTabSz="457223" fontAlgn="auto">
              <a:spcBef>
                <a:spcPts val="0"/>
              </a:spcBef>
              <a:buClr>
                <a:schemeClr val="accent1"/>
              </a:buClr>
              <a:buFont typeface="Arial"/>
              <a:defRPr/>
            </a:pP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24/7 Nurse line</a:t>
            </a:r>
          </a:p>
          <a:p>
            <a:pPr indent="-342900" defTabSz="457223" fontAlgn="auto">
              <a:spcBef>
                <a:spcPts val="0"/>
              </a:spcBef>
              <a:buClr>
                <a:schemeClr val="accent1"/>
              </a:buClr>
              <a:buFont typeface="Arial"/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Phone: 800-830-1525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13A8EE-EF1C-A8FC-55D5-03D4518A592F}"/>
              </a:ext>
            </a:extLst>
          </p:cNvPr>
          <p:cNvSpPr txBox="1"/>
          <p:nvPr/>
        </p:nvSpPr>
        <p:spPr>
          <a:xfrm>
            <a:off x="6629400" y="381000"/>
            <a:ext cx="5106632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defTabSz="457223">
              <a:lnSpc>
                <a:spcPct val="90000"/>
              </a:lnSpc>
              <a:buClr>
                <a:schemeClr val="accent1"/>
              </a:buClr>
              <a:buFont typeface="Arial"/>
              <a:defRPr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Vision Service Plan* (VSP)</a:t>
            </a:r>
          </a:p>
          <a:p>
            <a:pPr marL="0" indent="0" defTabSz="457223">
              <a:lnSpc>
                <a:spcPct val="90000"/>
              </a:lnSpc>
              <a:buClr>
                <a:schemeClr val="accent1"/>
              </a:buClr>
              <a:buFont typeface="Arial"/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Phone: 800-615-1883	</a:t>
            </a:r>
          </a:p>
          <a:p>
            <a:pPr marL="0" indent="0" defTabSz="457223">
              <a:lnSpc>
                <a:spcPct val="90000"/>
              </a:lnSpc>
              <a:buClr>
                <a:schemeClr val="accent1"/>
              </a:buClr>
              <a:buFont typeface="Arial"/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Hours: Monday – Friday, 8 a.m. to 5 p.m. EST</a:t>
            </a:r>
          </a:p>
          <a:p>
            <a:pPr marL="0" indent="0" defTabSz="457223">
              <a:lnSpc>
                <a:spcPct val="90000"/>
              </a:lnSpc>
              <a:buClr>
                <a:schemeClr val="accent1"/>
              </a:buClr>
              <a:buFont typeface="Arial"/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Saturday, 10 a.m. to 3 p.m. EST</a:t>
            </a:r>
          </a:p>
          <a:p>
            <a:pPr marL="0" indent="0" defTabSz="457223">
              <a:lnSpc>
                <a:spcPct val="90000"/>
              </a:lnSpc>
              <a:buClr>
                <a:schemeClr val="accent1"/>
              </a:buClr>
              <a:buFont typeface="Arial"/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Sunday, 10 a.m. to 4 p.m. EST</a:t>
            </a:r>
          </a:p>
          <a:p>
            <a:pPr marL="0" indent="0" defTabSz="457223">
              <a:lnSpc>
                <a:spcPct val="90000"/>
              </a:lnSpc>
              <a:buClr>
                <a:schemeClr val="accent1"/>
              </a:buClr>
              <a:buFont typeface="Arial"/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Website: 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www.vsp.com</a:t>
            </a: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Case Management (CM) Department </a:t>
            </a:r>
          </a:p>
          <a:p>
            <a:pPr indent="-342900" defTabSz="457223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Font typeface="Arial"/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Phone: 866-757-8286 or TTY: 866-773-9634</a:t>
            </a:r>
          </a:p>
          <a:p>
            <a:pPr indent="-342900" defTabSz="457223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Font typeface="Arial"/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Fax: 803-870-6501</a:t>
            </a:r>
          </a:p>
          <a:p>
            <a:pPr indent="-342900" defTabSz="457223" fontAlgn="auto">
              <a:lnSpc>
                <a:spcPct val="90000"/>
              </a:lnSpc>
              <a:spcAft>
                <a:spcPts val="1200"/>
              </a:spcAft>
              <a:buClr>
                <a:schemeClr val="accent1"/>
              </a:buClr>
              <a:buFont typeface="Arial"/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Hours: Monday – Friday, 8:30 a.m. to 5 p.m. EST</a:t>
            </a:r>
          </a:p>
          <a:p>
            <a:pPr indent="-342900" defTabSz="457223" fontAlgn="auto">
              <a:buClr>
                <a:schemeClr val="accent1"/>
              </a:buClr>
              <a:buFont typeface="Arial"/>
              <a:defRPr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Behavioral Health</a:t>
            </a:r>
            <a:endParaRPr lang="en-US" altLang="en-US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 defTabSz="457223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Font typeface="Arial"/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Phone: 800-868-1032</a:t>
            </a:r>
          </a:p>
          <a:p>
            <a:pPr indent="-342900" defTabSz="457223" fontAlgn="auto">
              <a:lnSpc>
                <a:spcPct val="90000"/>
              </a:lnSpc>
              <a:spcAft>
                <a:spcPts val="0"/>
              </a:spcAft>
              <a:buClr>
                <a:schemeClr val="accent1"/>
              </a:buClr>
              <a:buFont typeface="Arial"/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Fax: 803-870-6506</a:t>
            </a:r>
          </a:p>
          <a:p>
            <a:pPr indent="-342900" defTabSz="457223" fontAlgn="auto">
              <a:lnSpc>
                <a:spcPct val="90000"/>
              </a:lnSpc>
              <a:spcAft>
                <a:spcPts val="1200"/>
              </a:spcAft>
              <a:buClr>
                <a:schemeClr val="accent1"/>
              </a:buClr>
              <a:buFont typeface="Arial"/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Hours: Monday – Friday, 8:30 a.m. to 5 p.m. EST</a:t>
            </a:r>
          </a:p>
          <a:p>
            <a:pPr indent="-342900" defTabSz="457223" fontAlgn="auto">
              <a:buClr>
                <a:schemeClr val="accent1"/>
              </a:buClr>
              <a:buFont typeface="Arial"/>
              <a:defRPr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Evolent* </a:t>
            </a:r>
            <a:endParaRPr lang="en-US" altLang="en-US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defTabSz="457223" fontAlgn="auto">
              <a:buClr>
                <a:schemeClr val="accent1"/>
              </a:buClr>
              <a:buFont typeface="Arial"/>
              <a:defRPr/>
            </a:pPr>
            <a:r>
              <a:rPr lang="en-US" alt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Phone: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888-642-9181</a:t>
            </a:r>
          </a:p>
          <a:p>
            <a:pPr marL="0" lvl="1" defTabSz="457223" fontAlgn="auto">
              <a:buClr>
                <a:schemeClr val="accent1"/>
              </a:buClr>
              <a:buFont typeface="Arial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Hours: Monday – Friday, 8 a.m. to 5 p.m. EST</a:t>
            </a:r>
          </a:p>
          <a:p>
            <a:pPr marL="0" lvl="1" defTabSz="457223" fontAlgn="auto">
              <a:buClr>
                <a:schemeClr val="accent1"/>
              </a:buClr>
              <a:buFont typeface="Arial"/>
              <a:defRPr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Website: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www.RadMD.com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DE81CC-74C8-4433-2670-EC7EDF09DD32}"/>
              </a:ext>
            </a:extLst>
          </p:cNvPr>
          <p:cNvSpPr txBox="1"/>
          <p:nvPr/>
        </p:nvSpPr>
        <p:spPr>
          <a:xfrm>
            <a:off x="304800" y="5507478"/>
            <a:ext cx="5257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* These are independent companies that manage services on behalf of BlueChoice HealthPlan.</a:t>
            </a:r>
          </a:p>
        </p:txBody>
      </p:sp>
    </p:spTree>
    <p:extLst>
      <p:ext uri="{BB962C8B-B14F-4D97-AF65-F5344CB8AC3E}">
        <p14:creationId xmlns:p14="http://schemas.microsoft.com/office/powerpoint/2010/main" val="20644689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3C9FACD3-BB4F-2467-8703-165443FFC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01" y="-1715"/>
            <a:ext cx="12188952" cy="6859715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1BED000-E59C-522D-A5FC-70975B000EC3}"/>
              </a:ext>
            </a:extLst>
          </p:cNvPr>
          <p:cNvSpPr txBox="1">
            <a:spLocks/>
          </p:cNvSpPr>
          <p:nvPr/>
        </p:nvSpPr>
        <p:spPr>
          <a:xfrm>
            <a:off x="303934" y="533400"/>
            <a:ext cx="5763491" cy="455787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8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8000" b="1" dirty="0" err="1">
                <a:latin typeface="Arial" panose="020B0604020202020204" pitchFamily="34" charset="0"/>
                <a:cs typeface="Arial" panose="020B0604020202020204" pitchFamily="34" charset="0"/>
              </a:rPr>
              <a:t>CarelonRx</a:t>
            </a:r>
            <a:r>
              <a:rPr lang="en-US" sz="8000" b="1" dirty="0">
                <a:latin typeface="Arial" panose="020B0604020202020204" pitchFamily="34" charset="0"/>
                <a:cs typeface="Arial" panose="020B0604020202020204" pitchFamily="34" charset="0"/>
              </a:rPr>
              <a:t> — Prior Authorizations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5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6400" b="1" dirty="0">
                <a:latin typeface="Arial" panose="020B0604020202020204" pitchFamily="34" charset="0"/>
                <a:cs typeface="Arial" panose="020B0604020202020204" pitchFamily="34" charset="0"/>
              </a:rPr>
              <a:t>Retail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Phone: 844-410-6890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Fax: 844-512-9005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Hours: Monday- Friday 8 a.m. to 8 p.m. EST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             Saturday 10 a.m. to 2 p.m. EST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6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6400" b="1" dirty="0">
                <a:latin typeface="Arial" panose="020B0604020202020204" pitchFamily="34" charset="0"/>
                <a:cs typeface="Arial" panose="020B0604020202020204" pitchFamily="34" charset="0"/>
              </a:rPr>
              <a:t>Home Delivery/Mail Order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Phone (24/7): 833-203-1737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Fax: 800-207-3118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6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6400" b="1" dirty="0">
                <a:latin typeface="Arial" panose="020B0604020202020204" pitchFamily="34" charset="0"/>
                <a:cs typeface="Arial" panose="020B0604020202020204" pitchFamily="34" charset="0"/>
              </a:rPr>
              <a:t>Medical Injectables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Phone: 833-988-1264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Fax: 844-512-7027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6400" dirty="0">
                <a:latin typeface="Arial" panose="020B0604020202020204" pitchFamily="34" charset="0"/>
                <a:cs typeface="Arial" panose="020B0604020202020204" pitchFamily="34" charset="0"/>
              </a:rPr>
              <a:t>Hours: 7 a.m. to 7 p.m. EST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A5994E-467E-5878-0C08-FD68283018B5}"/>
              </a:ext>
            </a:extLst>
          </p:cNvPr>
          <p:cNvSpPr txBox="1"/>
          <p:nvPr/>
        </p:nvSpPr>
        <p:spPr>
          <a:xfrm>
            <a:off x="6159345" y="1219200"/>
            <a:ext cx="576349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Specialty Pharmacy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Phone (24/7): 833-255-0646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Fax: 833-263-2871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42F171-A73C-DC3B-041A-D654991A8185}"/>
              </a:ext>
            </a:extLst>
          </p:cNvPr>
          <p:cNvSpPr txBox="1"/>
          <p:nvPr/>
        </p:nvSpPr>
        <p:spPr>
          <a:xfrm>
            <a:off x="6159345" y="2424529"/>
            <a:ext cx="48006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Novologix – Prior Authorizations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Phone: 844-345-2803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Fax: 866-494-9927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Hours: Monday- Friday 9 a.m. to 7 p.m. EST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BFA864-AA56-6F12-F2FF-505D20A2F883}"/>
              </a:ext>
            </a:extLst>
          </p:cNvPr>
          <p:cNvSpPr txBox="1"/>
          <p:nvPr/>
        </p:nvSpPr>
        <p:spPr>
          <a:xfrm>
            <a:off x="6145769" y="3811941"/>
            <a:ext cx="610688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Avalon Healthcare Solutions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Phone: 844-227-5769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Fax: 813-751-3760</a:t>
            </a:r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Website: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PAS Portal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843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3C9FACD3-BB4F-2467-8703-165443FFC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-1"/>
            <a:ext cx="12188952" cy="68597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B8FBD4-479A-161B-4518-6BB45719EE75}"/>
              </a:ext>
            </a:extLst>
          </p:cNvPr>
          <p:cNvSpPr txBox="1"/>
          <p:nvPr/>
        </p:nvSpPr>
        <p:spPr>
          <a:xfrm>
            <a:off x="304800" y="262899"/>
            <a:ext cx="11582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BlueBlast</a:t>
            </a:r>
            <a:endParaRPr lang="en-US" sz="4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367B37-625A-67E0-9CC4-17C5D3683696}"/>
              </a:ext>
            </a:extLst>
          </p:cNvPr>
          <p:cNvSpPr txBox="1"/>
          <p:nvPr/>
        </p:nvSpPr>
        <p:spPr>
          <a:xfrm>
            <a:off x="381000" y="1327822"/>
            <a:ext cx="114300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monthly newsletter that includes: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─"/>
            </a:pPr>
            <a:r>
              <a:rPr lang="en-US" sz="20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 health plan updates.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─"/>
            </a:pPr>
            <a:r>
              <a:rPr lang="en-US" sz="20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Healthy Connections updates.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─"/>
            </a:pPr>
            <a:r>
              <a:rPr lang="en-US" sz="20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Announcements.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─"/>
            </a:pPr>
            <a:r>
              <a:rPr lang="en-US" sz="20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Billing and claims information.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─"/>
            </a:pPr>
            <a:r>
              <a:rPr lang="en-US" sz="20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much more!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US" sz="20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www.HealthyBlueSC.com </a:t>
            </a:r>
            <a:r>
              <a:rPr lang="en-US" sz="20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sign up.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6557BB-89DF-D456-C3FC-490B71481B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1800" y="1073129"/>
            <a:ext cx="3505200" cy="450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870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3C9FACD3-BB4F-2467-8703-165443FFC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-1"/>
            <a:ext cx="12188952" cy="68597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B8FBD4-479A-161B-4518-6BB45719EE75}"/>
              </a:ext>
            </a:extLst>
          </p:cNvPr>
          <p:cNvSpPr txBox="1"/>
          <p:nvPr/>
        </p:nvSpPr>
        <p:spPr>
          <a:xfrm>
            <a:off x="304800" y="262899"/>
            <a:ext cx="11582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Modivcare</a:t>
            </a:r>
            <a:endParaRPr lang="en-US" sz="4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367B37-625A-67E0-9CC4-17C5D3683696}"/>
              </a:ext>
            </a:extLst>
          </p:cNvPr>
          <p:cNvSpPr txBox="1"/>
          <p:nvPr/>
        </p:nvSpPr>
        <p:spPr>
          <a:xfrm>
            <a:off x="381000" y="1196618"/>
            <a:ext cx="472440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Service line available Monday – Friday from 8 a.m. to 5 p.m., EST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Call at least three business days before the appointment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more </a:t>
            </a:r>
            <a:r>
              <a:rPr lang="en-US" sz="20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information</a:t>
            </a:r>
            <a:r>
              <a:rPr lang="en-US" sz="20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online.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AC5519-F8B2-DE9F-A0C2-F39627B29CA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21287" y="609600"/>
            <a:ext cx="6778625" cy="43287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364C55-ADA9-7F66-1F06-9D81C8858ECA}"/>
              </a:ext>
            </a:extLst>
          </p:cNvPr>
          <p:cNvSpPr txBox="1"/>
          <p:nvPr/>
        </p:nvSpPr>
        <p:spPr>
          <a:xfrm>
            <a:off x="304800" y="5415347"/>
            <a:ext cx="7696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Modivcare is an independent company providing transportation services on behalf of BlueChoice® HealthPlan.</a:t>
            </a:r>
          </a:p>
        </p:txBody>
      </p:sp>
    </p:spTree>
    <p:extLst>
      <p:ext uri="{BB962C8B-B14F-4D97-AF65-F5344CB8AC3E}">
        <p14:creationId xmlns:p14="http://schemas.microsoft.com/office/powerpoint/2010/main" val="19848054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3C9FACD3-BB4F-2467-8703-165443FFC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-1"/>
            <a:ext cx="12188952" cy="68597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B8FBD4-479A-161B-4518-6BB45719EE75}"/>
              </a:ext>
            </a:extLst>
          </p:cNvPr>
          <p:cNvSpPr txBox="1"/>
          <p:nvPr/>
        </p:nvSpPr>
        <p:spPr>
          <a:xfrm>
            <a:off x="304800" y="262899"/>
            <a:ext cx="11582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Healthy Blue Benefit Manuals</a:t>
            </a:r>
            <a:endParaRPr lang="en-US" sz="4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367B37-625A-67E0-9CC4-17C5D3683696}"/>
              </a:ext>
            </a:extLst>
          </p:cNvPr>
          <p:cNvSpPr txBox="1"/>
          <p:nvPr/>
        </p:nvSpPr>
        <p:spPr>
          <a:xfrm>
            <a:off x="381000" y="1327822"/>
            <a:ext cx="113538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www.scdhhs.gov/provider-manual-list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*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─"/>
            </a:pPr>
            <a:r>
              <a:rPr lang="en-US" sz="20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Manuals are listed by service type.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─"/>
            </a:pPr>
            <a:r>
              <a:rPr lang="en-US" sz="20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general information, billing details, claims filing information and much more.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A1ABD3-2F3A-E09E-DE26-46582715023D}"/>
              </a:ext>
            </a:extLst>
          </p:cNvPr>
          <p:cNvSpPr/>
          <p:nvPr/>
        </p:nvSpPr>
        <p:spPr>
          <a:xfrm>
            <a:off x="304800" y="5391678"/>
            <a:ext cx="805284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* This link leads to a third-party site. Their organization is solely responsible for the content and privacy policies on the site.</a:t>
            </a:r>
          </a:p>
        </p:txBody>
      </p:sp>
    </p:spTree>
    <p:extLst>
      <p:ext uri="{BB962C8B-B14F-4D97-AF65-F5344CB8AC3E}">
        <p14:creationId xmlns:p14="http://schemas.microsoft.com/office/powerpoint/2010/main" val="3926646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3C9FACD3-BB4F-2467-8703-165443FFC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-1"/>
            <a:ext cx="12188952" cy="68597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B8FBD4-479A-161B-4518-6BB45719EE75}"/>
              </a:ext>
            </a:extLst>
          </p:cNvPr>
          <p:cNvSpPr txBox="1"/>
          <p:nvPr/>
        </p:nvSpPr>
        <p:spPr>
          <a:xfrm>
            <a:off x="304800" y="2644170"/>
            <a:ext cx="11582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 of Provider Relations and Education</a:t>
            </a:r>
            <a:endParaRPr lang="en-US" sz="4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274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3C9FACD3-BB4F-2467-8703-165443FFC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-1"/>
            <a:ext cx="12188952" cy="68597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B8FBD4-479A-161B-4518-6BB45719EE75}"/>
              </a:ext>
            </a:extLst>
          </p:cNvPr>
          <p:cNvSpPr txBox="1"/>
          <p:nvPr/>
        </p:nvSpPr>
        <p:spPr>
          <a:xfrm>
            <a:off x="304800" y="262899"/>
            <a:ext cx="11582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a Benefit Manual</a:t>
            </a:r>
            <a:endParaRPr lang="en-US" sz="4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EFBF8E-9AE5-036F-F75D-8133E3DA58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310629"/>
            <a:ext cx="5775801" cy="401110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50800" dir="5400000" algn="ctr" rotWithShape="0">
              <a:schemeClr val="bg2"/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50A7D6-DCB8-6D26-49AA-2622425BC0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2278"/>
          <a:stretch/>
        </p:blipFill>
        <p:spPr>
          <a:xfrm>
            <a:off x="7306278" y="1310629"/>
            <a:ext cx="4011828" cy="401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767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3C9FACD3-BB4F-2467-8703-165443FFC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-1"/>
            <a:ext cx="12188952" cy="68597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B8FBD4-479A-161B-4518-6BB45719EE75}"/>
              </a:ext>
            </a:extLst>
          </p:cNvPr>
          <p:cNvSpPr txBox="1"/>
          <p:nvPr/>
        </p:nvSpPr>
        <p:spPr>
          <a:xfrm>
            <a:off x="304800" y="262899"/>
            <a:ext cx="11582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Verifying Covered Services</a:t>
            </a:r>
            <a:endParaRPr lang="en-US" sz="4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367B37-625A-67E0-9CC4-17C5D3683696}"/>
              </a:ext>
            </a:extLst>
          </p:cNvPr>
          <p:cNvSpPr txBox="1"/>
          <p:nvPr/>
        </p:nvSpPr>
        <p:spPr>
          <a:xfrm>
            <a:off x="381000" y="1327822"/>
            <a:ext cx="11353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Visit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www.scdhhs.gov/resource/fee-schedules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*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─"/>
            </a:pPr>
            <a:r>
              <a:rPr lang="en-US" sz="20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 is listed by provider specialty.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─"/>
            </a:pPr>
            <a:r>
              <a:rPr lang="en-US" sz="20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code is on the SCDHHS fee schedule, it is covered.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─"/>
            </a:pPr>
            <a:r>
              <a:rPr lang="en-US" sz="20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Medicaid Manage Care Organization plans are required to offer at a minimum, the same benefits as Healthy Connections Fee for Service.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A1ABD3-2F3A-E09E-DE26-46582715023D}"/>
              </a:ext>
            </a:extLst>
          </p:cNvPr>
          <p:cNvSpPr/>
          <p:nvPr/>
        </p:nvSpPr>
        <p:spPr>
          <a:xfrm>
            <a:off x="304800" y="5391678"/>
            <a:ext cx="805284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i="1" dirty="0">
                <a:latin typeface="Arial" panose="020B0604020202020204" pitchFamily="34" charset="0"/>
                <a:cs typeface="Arial" panose="020B0604020202020204" pitchFamily="34" charset="0"/>
              </a:rPr>
              <a:t>* This link leads to a third-party site. Their organization is solely responsible for the content and privacy policies on the site.</a:t>
            </a:r>
          </a:p>
        </p:txBody>
      </p:sp>
    </p:spTree>
    <p:extLst>
      <p:ext uri="{BB962C8B-B14F-4D97-AF65-F5344CB8AC3E}">
        <p14:creationId xmlns:p14="http://schemas.microsoft.com/office/powerpoint/2010/main" val="20474308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3C9FACD3-BB4F-2467-8703-165443FFC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-57151"/>
            <a:ext cx="12188952" cy="68597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B8FBD4-479A-161B-4518-6BB45719EE75}"/>
              </a:ext>
            </a:extLst>
          </p:cNvPr>
          <p:cNvSpPr txBox="1"/>
          <p:nvPr/>
        </p:nvSpPr>
        <p:spPr>
          <a:xfrm>
            <a:off x="304800" y="262899"/>
            <a:ext cx="11582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of Fee Schedule</a:t>
            </a:r>
            <a:endParaRPr lang="en-US" sz="4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AAA129-4FC1-767F-712E-B696127DD2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95400"/>
            <a:ext cx="5638800" cy="38849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BFD6B4-91D7-ED06-081E-2CE409A3B1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1276"/>
          <a:stretch/>
        </p:blipFill>
        <p:spPr>
          <a:xfrm>
            <a:off x="6615396" y="1295400"/>
            <a:ext cx="3616136" cy="3884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218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3C9FACD3-BB4F-2467-8703-165443FFC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93" y="82844"/>
            <a:ext cx="12188952" cy="68597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B8FBD4-479A-161B-4518-6BB45719EE75}"/>
              </a:ext>
            </a:extLst>
          </p:cNvPr>
          <p:cNvSpPr txBox="1"/>
          <p:nvPr/>
        </p:nvSpPr>
        <p:spPr>
          <a:xfrm>
            <a:off x="237930" y="191122"/>
            <a:ext cx="11582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Healthy Blue Territory Map</a:t>
            </a:r>
            <a:endParaRPr lang="en-US" sz="4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A1ABD3-2F3A-E09E-DE26-46582715023D}"/>
              </a:ext>
            </a:extLst>
          </p:cNvPr>
          <p:cNvSpPr/>
          <p:nvPr/>
        </p:nvSpPr>
        <p:spPr>
          <a:xfrm>
            <a:off x="1454534" y="5530177"/>
            <a:ext cx="80528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Providers&gt;Resources&gt;Contact Us</a:t>
            </a:r>
          </a:p>
        </p:txBody>
      </p:sp>
      <p:grpSp>
        <p:nvGrpSpPr>
          <p:cNvPr id="5" name="Group 5">
            <a:extLst>
              <a:ext uri="{FF2B5EF4-FFF2-40B4-BE49-F238E27FC236}">
                <a16:creationId xmlns:a16="http://schemas.microsoft.com/office/drawing/2014/main" id="{FF38E8C2-1F8D-6D2F-49A4-8C379AE98EE1}"/>
              </a:ext>
            </a:extLst>
          </p:cNvPr>
          <p:cNvGrpSpPr>
            <a:grpSpLocks/>
          </p:cNvGrpSpPr>
          <p:nvPr/>
        </p:nvGrpSpPr>
        <p:grpSpPr bwMode="auto">
          <a:xfrm>
            <a:off x="438655" y="1627701"/>
            <a:ext cx="2851472" cy="3658664"/>
            <a:chOff x="453937" y="1873621"/>
            <a:chExt cx="3055148" cy="3659316"/>
          </a:xfrm>
        </p:grpSpPr>
        <p:sp>
          <p:nvSpPr>
            <p:cNvPr id="7" name="Text Box 2657">
              <a:extLst>
                <a:ext uri="{FF2B5EF4-FFF2-40B4-BE49-F238E27FC236}">
                  <a16:creationId xmlns:a16="http://schemas.microsoft.com/office/drawing/2014/main" id="{6B23CD06-C640-83BF-E32A-DCBFF0326E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9779" y="4189051"/>
              <a:ext cx="2361270" cy="711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Jessica Ballard</a:t>
              </a:r>
              <a:endPara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u="sng" dirty="0">
                  <a:solidFill>
                    <a:srgbClr val="0000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hlinkClick r:id="rId3"/>
                </a:rPr>
                <a:t>Jessica.Ballard@bcbssc.com</a:t>
              </a:r>
              <a:r>
                <a:rPr lang="en-US" altLang="en-US" sz="1200" u="sng" dirty="0">
                  <a:solidFill>
                    <a:srgbClr val="0000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</a:t>
              </a:r>
              <a:r>
                <a:rPr lang="en-US" alt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(803) 382-5154</a:t>
              </a:r>
              <a:endPara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10">
              <a:extLst>
                <a:ext uri="{FF2B5EF4-FFF2-40B4-BE49-F238E27FC236}">
                  <a16:creationId xmlns:a16="http://schemas.microsoft.com/office/drawing/2014/main" id="{6CB9F4E0-07DF-53AF-0B94-39C3DE3E59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801" y="4248895"/>
              <a:ext cx="182562" cy="182880"/>
            </a:xfrm>
            <a:prstGeom prst="rect">
              <a:avLst/>
            </a:prstGeom>
            <a:solidFill>
              <a:srgbClr val="00B0F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1F1A17"/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US" altLang="en-US" sz="11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2657">
              <a:extLst>
                <a:ext uri="{FF2B5EF4-FFF2-40B4-BE49-F238E27FC236}">
                  <a16:creationId xmlns:a16="http://schemas.microsoft.com/office/drawing/2014/main" id="{EAA2CE62-1886-A410-1396-19773DA421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4594" y="3441969"/>
              <a:ext cx="2608305" cy="711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Patricia Thompson</a:t>
              </a:r>
              <a:endPara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u="sng" dirty="0">
                  <a:solidFill>
                    <a:srgbClr val="0000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hlinkClick r:id="rId4"/>
                </a:rPr>
                <a:t>Patricia.Thompson@bcbssc.com</a:t>
              </a:r>
              <a:r>
                <a:rPr lang="en-US" altLang="en-US" sz="1200" u="sng" dirty="0">
                  <a:solidFill>
                    <a:srgbClr val="0000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(803) 264-5311</a:t>
              </a:r>
              <a:endPara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B3C16F5F-BA3B-40D8-1383-132216DC7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044" y="3518169"/>
              <a:ext cx="182562" cy="18288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1F1A17"/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US" altLang="en-US" sz="11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2657">
              <a:extLst>
                <a:ext uri="{FF2B5EF4-FFF2-40B4-BE49-F238E27FC236}">
                  <a16:creationId xmlns:a16="http://schemas.microsoft.com/office/drawing/2014/main" id="{F5906A97-C83A-41F3-5B02-9090133388E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4594" y="2670238"/>
              <a:ext cx="2705207" cy="711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b="1" dirty="0" err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Michaelyn</a:t>
              </a:r>
              <a:r>
                <a:rPr lang="en-US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Jefferson</a:t>
              </a:r>
              <a:endPara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u="sng" dirty="0">
                  <a:solidFill>
                    <a:srgbClr val="0000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hlinkClick r:id="rId5"/>
                </a:rPr>
                <a:t>Michaelyn.Jefferson@bcbssc.com</a:t>
              </a:r>
              <a:r>
                <a:rPr lang="en-US" altLang="en-US" sz="1200" u="sng" dirty="0">
                  <a:solidFill>
                    <a:srgbClr val="0000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</a:t>
              </a:r>
              <a:r>
                <a:rPr lang="en-US" alt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(803) 264-1482</a:t>
              </a:r>
              <a:endPara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BD0F4EB-E21B-95E4-8A82-E4E882B18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869" y="2735325"/>
              <a:ext cx="180975" cy="182880"/>
            </a:xfrm>
            <a:prstGeom prst="rect">
              <a:avLst/>
            </a:prstGeom>
            <a:solidFill>
              <a:srgbClr val="0099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1F1A17"/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US" altLang="en-US" sz="11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F650853-6C8F-2ACC-A8D6-D51B099934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937" y="4986061"/>
              <a:ext cx="182562" cy="182880"/>
            </a:xfrm>
            <a:prstGeom prst="rect">
              <a:avLst/>
            </a:prstGeom>
            <a:solidFill>
              <a:srgbClr val="9999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1F1A17"/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US" altLang="en-US" sz="11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Text Box 2657">
              <a:extLst>
                <a:ext uri="{FF2B5EF4-FFF2-40B4-BE49-F238E27FC236}">
                  <a16:creationId xmlns:a16="http://schemas.microsoft.com/office/drawing/2014/main" id="{21D98D99-27FE-70FB-35C1-4B36EA8C53A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375" y="4821397"/>
              <a:ext cx="2311399" cy="711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Cynthia Brown</a:t>
              </a:r>
              <a:endPara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u="sng" dirty="0">
                  <a:solidFill>
                    <a:srgbClr val="0000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hlinkClick r:id="rId6"/>
                </a:rPr>
                <a:t>Cynthia.Brown@bcbssc.com</a:t>
              </a:r>
              <a:r>
                <a:rPr lang="en-US" altLang="en-US" sz="1200" u="sng" dirty="0">
                  <a:solidFill>
                    <a:srgbClr val="0000FF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(803) 264-8497</a:t>
              </a:r>
              <a:endPara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 Box 2657">
              <a:extLst>
                <a:ext uri="{FF2B5EF4-FFF2-40B4-BE49-F238E27FC236}">
                  <a16:creationId xmlns:a16="http://schemas.microsoft.com/office/drawing/2014/main" id="{5FC5709D-2C08-F2DA-BE13-7F58B4E65B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1692" y="1873621"/>
              <a:ext cx="2797393" cy="711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b="1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Inga Rearden</a:t>
              </a:r>
              <a:endParaRPr lang="en-US" altLang="en-US" sz="12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  <a:hlinkClick r:id="rId7"/>
                </a:rPr>
                <a:t>Inga.Rearden@bluechoicesc.com</a:t>
              </a:r>
              <a:r>
                <a:rPr lang="en-US" alt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2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(803) 264-9523</a:t>
              </a:r>
              <a:endParaRPr lang="en-US" altLang="en-US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4DD33D1-C3C5-5A40-8260-F6A0BF8789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7855" y="1932359"/>
              <a:ext cx="182562" cy="1828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15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100">
                  <a:solidFill>
                    <a:srgbClr val="1F1A17"/>
                  </a:solidFill>
                  <a:latin typeface="Arial Narrow" panose="020B060602020203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endParaRPr lang="en-US" altLang="en-US" sz="110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1" name="Text Box 2657">
            <a:extLst>
              <a:ext uri="{FF2B5EF4-FFF2-40B4-BE49-F238E27FC236}">
                <a16:creationId xmlns:a16="http://schemas.microsoft.com/office/drawing/2014/main" id="{55E1AF68-FC1A-A342-97F3-905E537E5B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80680" y="4360964"/>
            <a:ext cx="2633663" cy="923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Fancy Crayton – Entire State</a:t>
            </a: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CIMS/FQHCs</a:t>
            </a:r>
            <a:endParaRPr lang="en-US" altLang="en-US" sz="12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Fancy.Crayton@bluechoicesc.com</a:t>
            </a: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</a:t>
            </a:r>
            <a:endParaRPr lang="en-US" alt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(803) 264-3196</a:t>
            </a:r>
            <a:endParaRPr lang="en-US" altLang="en-US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63" name="Group 4">
            <a:extLst>
              <a:ext uri="{FF2B5EF4-FFF2-40B4-BE49-F238E27FC236}">
                <a16:creationId xmlns:a16="http://schemas.microsoft.com/office/drawing/2014/main" id="{C7540EEB-D04D-B7D2-C70B-F42B0ED7118F}"/>
              </a:ext>
            </a:extLst>
          </p:cNvPr>
          <p:cNvGrpSpPr>
            <a:grpSpLocks/>
          </p:cNvGrpSpPr>
          <p:nvPr/>
        </p:nvGrpSpPr>
        <p:grpSpPr bwMode="auto">
          <a:xfrm>
            <a:off x="4558506" y="996882"/>
            <a:ext cx="7598671" cy="4533295"/>
            <a:chOff x="2519362" y="646906"/>
            <a:chExt cx="7153275" cy="5564188"/>
          </a:xfrm>
          <a:effectLst>
            <a:outerShdw blurRad="50800" dist="38100" sx="101000" sy="101000" algn="l" rotWithShape="0">
              <a:prstClr val="black">
                <a:alpha val="25000"/>
              </a:prstClr>
            </a:outerShdw>
          </a:effectLst>
        </p:grpSpPr>
        <p:sp>
          <p:nvSpPr>
            <p:cNvPr id="164" name="Freeform 848">
              <a:extLst>
                <a:ext uri="{FF2B5EF4-FFF2-40B4-BE49-F238E27FC236}">
                  <a16:creationId xmlns:a16="http://schemas.microsoft.com/office/drawing/2014/main" id="{39C864E2-E983-6DAA-5924-0D57BC9DE94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27174" y="3284835"/>
              <a:ext cx="1702659" cy="943807"/>
            </a:xfrm>
            <a:custGeom>
              <a:avLst/>
              <a:gdLst>
                <a:gd name="T0" fmla="*/ 2147483646 w 940"/>
                <a:gd name="T1" fmla="*/ 0 h 516"/>
                <a:gd name="T2" fmla="*/ 2147483646 w 940"/>
                <a:gd name="T3" fmla="*/ 2147483646 h 516"/>
                <a:gd name="T4" fmla="*/ 0 w 940"/>
                <a:gd name="T5" fmla="*/ 2147483646 h 516"/>
                <a:gd name="T6" fmla="*/ 2147483646 w 940"/>
                <a:gd name="T7" fmla="*/ 2147483646 h 516"/>
                <a:gd name="T8" fmla="*/ 2147483646 w 940"/>
                <a:gd name="T9" fmla="*/ 2147483646 h 516"/>
                <a:gd name="T10" fmla="*/ 2147483646 w 940"/>
                <a:gd name="T11" fmla="*/ 2147483646 h 516"/>
                <a:gd name="T12" fmla="*/ 2147483646 w 940"/>
                <a:gd name="T13" fmla="*/ 2147483646 h 516"/>
                <a:gd name="T14" fmla="*/ 2147483646 w 940"/>
                <a:gd name="T15" fmla="*/ 2147483646 h 516"/>
                <a:gd name="T16" fmla="*/ 2147483646 w 940"/>
                <a:gd name="T17" fmla="*/ 2147483646 h 516"/>
                <a:gd name="T18" fmla="*/ 2147483646 w 940"/>
                <a:gd name="T19" fmla="*/ 2147483646 h 516"/>
                <a:gd name="T20" fmla="*/ 2147483646 w 940"/>
                <a:gd name="T21" fmla="*/ 2147483646 h 516"/>
                <a:gd name="T22" fmla="*/ 2147483646 w 940"/>
                <a:gd name="T23" fmla="*/ 2147483646 h 516"/>
                <a:gd name="T24" fmla="*/ 2147483646 w 940"/>
                <a:gd name="T25" fmla="*/ 2147483646 h 516"/>
                <a:gd name="T26" fmla="*/ 2147483646 w 940"/>
                <a:gd name="T27" fmla="*/ 2147483646 h 516"/>
                <a:gd name="T28" fmla="*/ 2147483646 w 940"/>
                <a:gd name="T29" fmla="*/ 2147483646 h 516"/>
                <a:gd name="T30" fmla="*/ 2147483646 w 940"/>
                <a:gd name="T31" fmla="*/ 2147483646 h 516"/>
                <a:gd name="T32" fmla="*/ 2147483646 w 940"/>
                <a:gd name="T33" fmla="*/ 2147483646 h 516"/>
                <a:gd name="T34" fmla="*/ 2147483646 w 940"/>
                <a:gd name="T35" fmla="*/ 2147483646 h 516"/>
                <a:gd name="T36" fmla="*/ 2147483646 w 940"/>
                <a:gd name="T37" fmla="*/ 2147483646 h 516"/>
                <a:gd name="T38" fmla="*/ 2147483646 w 940"/>
                <a:gd name="T39" fmla="*/ 2147483646 h 516"/>
                <a:gd name="T40" fmla="*/ 2147483646 w 940"/>
                <a:gd name="T41" fmla="*/ 2147483646 h 516"/>
                <a:gd name="T42" fmla="*/ 2147483646 w 940"/>
                <a:gd name="T43" fmla="*/ 2147483646 h 516"/>
                <a:gd name="T44" fmla="*/ 2147483646 w 940"/>
                <a:gd name="T45" fmla="*/ 2147483646 h 516"/>
                <a:gd name="T46" fmla="*/ 2147483646 w 940"/>
                <a:gd name="T47" fmla="*/ 2147483646 h 516"/>
                <a:gd name="T48" fmla="*/ 2147483646 w 940"/>
                <a:gd name="T49" fmla="*/ 2147483646 h 516"/>
                <a:gd name="T50" fmla="*/ 2147483646 w 940"/>
                <a:gd name="T51" fmla="*/ 2147483646 h 516"/>
                <a:gd name="T52" fmla="*/ 2147483646 w 940"/>
                <a:gd name="T53" fmla="*/ 2147483646 h 516"/>
                <a:gd name="T54" fmla="*/ 2147483646 w 940"/>
                <a:gd name="T55" fmla="*/ 2147483646 h 516"/>
                <a:gd name="T56" fmla="*/ 2147483646 w 940"/>
                <a:gd name="T57" fmla="*/ 2147483646 h 516"/>
                <a:gd name="T58" fmla="*/ 2147483646 w 940"/>
                <a:gd name="T59" fmla="*/ 2147483646 h 516"/>
                <a:gd name="T60" fmla="*/ 2147483646 w 940"/>
                <a:gd name="T61" fmla="*/ 2147483646 h 516"/>
                <a:gd name="T62" fmla="*/ 2147483646 w 940"/>
                <a:gd name="T63" fmla="*/ 2147483646 h 516"/>
                <a:gd name="T64" fmla="*/ 2147483646 w 940"/>
                <a:gd name="T65" fmla="*/ 2147483646 h 516"/>
                <a:gd name="T66" fmla="*/ 2147483646 w 940"/>
                <a:gd name="T67" fmla="*/ 2147483646 h 516"/>
                <a:gd name="T68" fmla="*/ 2147483646 w 940"/>
                <a:gd name="T69" fmla="*/ 2147483646 h 516"/>
                <a:gd name="T70" fmla="*/ 2147483646 w 940"/>
                <a:gd name="T71" fmla="*/ 2147483646 h 516"/>
                <a:gd name="T72" fmla="*/ 2147483646 w 940"/>
                <a:gd name="T73" fmla="*/ 2147483646 h 516"/>
                <a:gd name="T74" fmla="*/ 2147483646 w 940"/>
                <a:gd name="T75" fmla="*/ 2147483646 h 516"/>
                <a:gd name="T76" fmla="*/ 2147483646 w 940"/>
                <a:gd name="T77" fmla="*/ 2147483646 h 516"/>
                <a:gd name="T78" fmla="*/ 2147483646 w 940"/>
                <a:gd name="T79" fmla="*/ 2147483646 h 516"/>
                <a:gd name="T80" fmla="*/ 2147483646 w 940"/>
                <a:gd name="T81" fmla="*/ 2147483646 h 516"/>
                <a:gd name="T82" fmla="*/ 2147483646 w 940"/>
                <a:gd name="T83" fmla="*/ 2147483646 h 516"/>
                <a:gd name="T84" fmla="*/ 2147483646 w 940"/>
                <a:gd name="T85" fmla="*/ 2147483646 h 516"/>
                <a:gd name="T86" fmla="*/ 2147483646 w 940"/>
                <a:gd name="T87" fmla="*/ 2147483646 h 516"/>
                <a:gd name="T88" fmla="*/ 2147483646 w 940"/>
                <a:gd name="T89" fmla="*/ 2147483646 h 516"/>
                <a:gd name="T90" fmla="*/ 2147483646 w 940"/>
                <a:gd name="T91" fmla="*/ 0 h 51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940" h="516">
                  <a:moveTo>
                    <a:pt x="267" y="0"/>
                  </a:moveTo>
                  <a:lnTo>
                    <a:pt x="159" y="60"/>
                  </a:lnTo>
                  <a:lnTo>
                    <a:pt x="0" y="206"/>
                  </a:lnTo>
                  <a:lnTo>
                    <a:pt x="122" y="267"/>
                  </a:lnTo>
                  <a:lnTo>
                    <a:pt x="234" y="323"/>
                  </a:lnTo>
                  <a:lnTo>
                    <a:pt x="245" y="321"/>
                  </a:lnTo>
                  <a:lnTo>
                    <a:pt x="311" y="371"/>
                  </a:lnTo>
                  <a:lnTo>
                    <a:pt x="331" y="374"/>
                  </a:lnTo>
                  <a:lnTo>
                    <a:pt x="414" y="444"/>
                  </a:lnTo>
                  <a:lnTo>
                    <a:pt x="417" y="459"/>
                  </a:lnTo>
                  <a:lnTo>
                    <a:pt x="472" y="516"/>
                  </a:lnTo>
                  <a:lnTo>
                    <a:pt x="717" y="374"/>
                  </a:lnTo>
                  <a:lnTo>
                    <a:pt x="743" y="415"/>
                  </a:lnTo>
                  <a:lnTo>
                    <a:pt x="816" y="436"/>
                  </a:lnTo>
                  <a:lnTo>
                    <a:pt x="834" y="418"/>
                  </a:lnTo>
                  <a:lnTo>
                    <a:pt x="864" y="426"/>
                  </a:lnTo>
                  <a:lnTo>
                    <a:pt x="912" y="387"/>
                  </a:lnTo>
                  <a:lnTo>
                    <a:pt x="929" y="318"/>
                  </a:lnTo>
                  <a:lnTo>
                    <a:pt x="940" y="262"/>
                  </a:lnTo>
                  <a:lnTo>
                    <a:pt x="934" y="260"/>
                  </a:lnTo>
                  <a:lnTo>
                    <a:pt x="862" y="275"/>
                  </a:lnTo>
                  <a:lnTo>
                    <a:pt x="827" y="273"/>
                  </a:lnTo>
                  <a:lnTo>
                    <a:pt x="807" y="262"/>
                  </a:lnTo>
                  <a:lnTo>
                    <a:pt x="747" y="202"/>
                  </a:lnTo>
                  <a:lnTo>
                    <a:pt x="728" y="182"/>
                  </a:lnTo>
                  <a:lnTo>
                    <a:pt x="706" y="171"/>
                  </a:lnTo>
                  <a:lnTo>
                    <a:pt x="683" y="156"/>
                  </a:lnTo>
                  <a:lnTo>
                    <a:pt x="619" y="154"/>
                  </a:lnTo>
                  <a:lnTo>
                    <a:pt x="631" y="182"/>
                  </a:lnTo>
                  <a:lnTo>
                    <a:pt x="617" y="216"/>
                  </a:lnTo>
                  <a:lnTo>
                    <a:pt x="633" y="232"/>
                  </a:lnTo>
                  <a:lnTo>
                    <a:pt x="625" y="243"/>
                  </a:lnTo>
                  <a:lnTo>
                    <a:pt x="607" y="238"/>
                  </a:lnTo>
                  <a:lnTo>
                    <a:pt x="590" y="229"/>
                  </a:lnTo>
                  <a:lnTo>
                    <a:pt x="553" y="196"/>
                  </a:lnTo>
                  <a:lnTo>
                    <a:pt x="525" y="176"/>
                  </a:lnTo>
                  <a:lnTo>
                    <a:pt x="520" y="171"/>
                  </a:lnTo>
                  <a:lnTo>
                    <a:pt x="520" y="162"/>
                  </a:lnTo>
                  <a:lnTo>
                    <a:pt x="518" y="153"/>
                  </a:lnTo>
                  <a:lnTo>
                    <a:pt x="417" y="82"/>
                  </a:lnTo>
                  <a:lnTo>
                    <a:pt x="403" y="89"/>
                  </a:lnTo>
                  <a:lnTo>
                    <a:pt x="389" y="96"/>
                  </a:lnTo>
                  <a:lnTo>
                    <a:pt x="364" y="91"/>
                  </a:lnTo>
                  <a:lnTo>
                    <a:pt x="351" y="53"/>
                  </a:lnTo>
                  <a:lnTo>
                    <a:pt x="322" y="61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FF0000"/>
            </a:solidFill>
            <a:ln w="12700" cap="rnd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1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65" name="Group 30">
              <a:extLst>
                <a:ext uri="{FF2B5EF4-FFF2-40B4-BE49-F238E27FC236}">
                  <a16:creationId xmlns:a16="http://schemas.microsoft.com/office/drawing/2014/main" id="{36F8D03B-04F2-5B70-8682-357B8EAD39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48576" y="2417777"/>
              <a:ext cx="930878" cy="981626"/>
              <a:chOff x="4334762" y="2371715"/>
              <a:chExt cx="873125" cy="947738"/>
            </a:xfrm>
            <a:noFill/>
          </p:grpSpPr>
          <p:sp>
            <p:nvSpPr>
              <p:cNvPr id="302" name="Freeform 815">
                <a:extLst>
                  <a:ext uri="{FF2B5EF4-FFF2-40B4-BE49-F238E27FC236}">
                    <a16:creationId xmlns:a16="http://schemas.microsoft.com/office/drawing/2014/main" id="{6CA6F94B-E7E2-ACCC-E91D-39956AE764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4762" y="2371715"/>
                <a:ext cx="873125" cy="947738"/>
              </a:xfrm>
              <a:custGeom>
                <a:avLst/>
                <a:gdLst>
                  <a:gd name="T0" fmla="*/ 2147483647 w 514"/>
                  <a:gd name="T1" fmla="*/ 0 h 537"/>
                  <a:gd name="T2" fmla="*/ 2147483647 w 514"/>
                  <a:gd name="T3" fmla="*/ 2147483647 h 537"/>
                  <a:gd name="T4" fmla="*/ 2147483647 w 514"/>
                  <a:gd name="T5" fmla="*/ 2147483647 h 537"/>
                  <a:gd name="T6" fmla="*/ 2147483647 w 514"/>
                  <a:gd name="T7" fmla="*/ 2147483647 h 537"/>
                  <a:gd name="T8" fmla="*/ 2147483647 w 514"/>
                  <a:gd name="T9" fmla="*/ 2147483647 h 537"/>
                  <a:gd name="T10" fmla="*/ 2147483647 w 514"/>
                  <a:gd name="T11" fmla="*/ 2147483647 h 537"/>
                  <a:gd name="T12" fmla="*/ 2147483647 w 514"/>
                  <a:gd name="T13" fmla="*/ 2147483647 h 537"/>
                  <a:gd name="T14" fmla="*/ 2147483647 w 514"/>
                  <a:gd name="T15" fmla="*/ 2147483647 h 537"/>
                  <a:gd name="T16" fmla="*/ 2147483647 w 514"/>
                  <a:gd name="T17" fmla="*/ 2147483647 h 537"/>
                  <a:gd name="T18" fmla="*/ 2147483647 w 514"/>
                  <a:gd name="T19" fmla="*/ 2147483647 h 537"/>
                  <a:gd name="T20" fmla="*/ 2147483647 w 514"/>
                  <a:gd name="T21" fmla="*/ 2147483647 h 537"/>
                  <a:gd name="T22" fmla="*/ 2147483647 w 514"/>
                  <a:gd name="T23" fmla="*/ 2147483647 h 537"/>
                  <a:gd name="T24" fmla="*/ 2147483647 w 514"/>
                  <a:gd name="T25" fmla="*/ 2147483647 h 537"/>
                  <a:gd name="T26" fmla="*/ 2147483647 w 514"/>
                  <a:gd name="T27" fmla="*/ 2147483647 h 537"/>
                  <a:gd name="T28" fmla="*/ 0 w 514"/>
                  <a:gd name="T29" fmla="*/ 2147483647 h 537"/>
                  <a:gd name="T30" fmla="*/ 2147483647 w 514"/>
                  <a:gd name="T31" fmla="*/ 2147483647 h 537"/>
                  <a:gd name="T32" fmla="*/ 2147483647 w 514"/>
                  <a:gd name="T33" fmla="*/ 2147483647 h 537"/>
                  <a:gd name="T34" fmla="*/ 2147483647 w 514"/>
                  <a:gd name="T35" fmla="*/ 2147483647 h 537"/>
                  <a:gd name="T36" fmla="*/ 2147483647 w 514"/>
                  <a:gd name="T37" fmla="*/ 2147483647 h 537"/>
                  <a:gd name="T38" fmla="*/ 2147483647 w 514"/>
                  <a:gd name="T39" fmla="*/ 2147483647 h 537"/>
                  <a:gd name="T40" fmla="*/ 2147483647 w 514"/>
                  <a:gd name="T41" fmla="*/ 2147483647 h 537"/>
                  <a:gd name="T42" fmla="*/ 2147483647 w 514"/>
                  <a:gd name="T43" fmla="*/ 2147483647 h 537"/>
                  <a:gd name="T44" fmla="*/ 2147483647 w 514"/>
                  <a:gd name="T45" fmla="*/ 2147483647 h 537"/>
                  <a:gd name="T46" fmla="*/ 2147483647 w 514"/>
                  <a:gd name="T47" fmla="*/ 2147483647 h 537"/>
                  <a:gd name="T48" fmla="*/ 2147483647 w 514"/>
                  <a:gd name="T49" fmla="*/ 2147483647 h 537"/>
                  <a:gd name="T50" fmla="*/ 2147483647 w 514"/>
                  <a:gd name="T51" fmla="*/ 2147483647 h 537"/>
                  <a:gd name="T52" fmla="*/ 2147483647 w 514"/>
                  <a:gd name="T53" fmla="*/ 2147483647 h 537"/>
                  <a:gd name="T54" fmla="*/ 2147483647 w 514"/>
                  <a:gd name="T55" fmla="*/ 2147483647 h 537"/>
                  <a:gd name="T56" fmla="*/ 2147483647 w 514"/>
                  <a:gd name="T57" fmla="*/ 2147483647 h 537"/>
                  <a:gd name="T58" fmla="*/ 2147483647 w 514"/>
                  <a:gd name="T59" fmla="*/ 2147483647 h 537"/>
                  <a:gd name="T60" fmla="*/ 2147483647 w 514"/>
                  <a:gd name="T61" fmla="*/ 2147483647 h 537"/>
                  <a:gd name="T62" fmla="*/ 2147483647 w 514"/>
                  <a:gd name="T63" fmla="*/ 2147483647 h 537"/>
                  <a:gd name="T64" fmla="*/ 2147483647 w 514"/>
                  <a:gd name="T65" fmla="*/ 2147483647 h 537"/>
                  <a:gd name="T66" fmla="*/ 2147483647 w 514"/>
                  <a:gd name="T67" fmla="*/ 2147483647 h 537"/>
                  <a:gd name="T68" fmla="*/ 2147483647 w 514"/>
                  <a:gd name="T69" fmla="*/ 2147483647 h 537"/>
                  <a:gd name="T70" fmla="*/ 2147483647 w 514"/>
                  <a:gd name="T71" fmla="*/ 2147483647 h 537"/>
                  <a:gd name="T72" fmla="*/ 2147483647 w 514"/>
                  <a:gd name="T73" fmla="*/ 2147483647 h 537"/>
                  <a:gd name="T74" fmla="*/ 2147483647 w 514"/>
                  <a:gd name="T75" fmla="*/ 2147483647 h 537"/>
                  <a:gd name="T76" fmla="*/ 2147483647 w 514"/>
                  <a:gd name="T77" fmla="*/ 2147483647 h 537"/>
                  <a:gd name="T78" fmla="*/ 2147483647 w 514"/>
                  <a:gd name="T79" fmla="*/ 2147483647 h 537"/>
                  <a:gd name="T80" fmla="*/ 2147483647 w 514"/>
                  <a:gd name="T81" fmla="*/ 2147483647 h 537"/>
                  <a:gd name="T82" fmla="*/ 2147483647 w 514"/>
                  <a:gd name="T83" fmla="*/ 2147483647 h 537"/>
                  <a:gd name="T84" fmla="*/ 2147483647 w 514"/>
                  <a:gd name="T85" fmla="*/ 2147483647 h 537"/>
                  <a:gd name="T86" fmla="*/ 2147483647 w 514"/>
                  <a:gd name="T87" fmla="*/ 2147483647 h 537"/>
                  <a:gd name="T88" fmla="*/ 2147483647 w 514"/>
                  <a:gd name="T89" fmla="*/ 2147483647 h 537"/>
                  <a:gd name="T90" fmla="*/ 2147483647 w 514"/>
                  <a:gd name="T91" fmla="*/ 2147483647 h 537"/>
                  <a:gd name="T92" fmla="*/ 2147483647 w 514"/>
                  <a:gd name="T93" fmla="*/ 2147483647 h 537"/>
                  <a:gd name="T94" fmla="*/ 2147483647 w 514"/>
                  <a:gd name="T95" fmla="*/ 2147483647 h 537"/>
                  <a:gd name="T96" fmla="*/ 2147483647 w 514"/>
                  <a:gd name="T97" fmla="*/ 0 h 53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514" h="537">
                    <a:moveTo>
                      <a:pt x="188" y="0"/>
                    </a:moveTo>
                    <a:lnTo>
                      <a:pt x="181" y="15"/>
                    </a:lnTo>
                    <a:lnTo>
                      <a:pt x="139" y="25"/>
                    </a:lnTo>
                    <a:lnTo>
                      <a:pt x="134" y="28"/>
                    </a:lnTo>
                    <a:lnTo>
                      <a:pt x="124" y="47"/>
                    </a:lnTo>
                    <a:lnTo>
                      <a:pt x="113" y="66"/>
                    </a:lnTo>
                    <a:lnTo>
                      <a:pt x="99" y="71"/>
                    </a:lnTo>
                    <a:lnTo>
                      <a:pt x="82" y="101"/>
                    </a:lnTo>
                    <a:lnTo>
                      <a:pt x="67" y="114"/>
                    </a:lnTo>
                    <a:lnTo>
                      <a:pt x="46" y="122"/>
                    </a:lnTo>
                    <a:lnTo>
                      <a:pt x="67" y="132"/>
                    </a:lnTo>
                    <a:lnTo>
                      <a:pt x="71" y="151"/>
                    </a:lnTo>
                    <a:lnTo>
                      <a:pt x="50" y="187"/>
                    </a:lnTo>
                    <a:lnTo>
                      <a:pt x="37" y="231"/>
                    </a:lnTo>
                    <a:lnTo>
                      <a:pt x="0" y="316"/>
                    </a:lnTo>
                    <a:lnTo>
                      <a:pt x="84" y="391"/>
                    </a:lnTo>
                    <a:lnTo>
                      <a:pt x="112" y="452"/>
                    </a:lnTo>
                    <a:lnTo>
                      <a:pt x="120" y="457"/>
                    </a:lnTo>
                    <a:lnTo>
                      <a:pt x="187" y="463"/>
                    </a:lnTo>
                    <a:lnTo>
                      <a:pt x="315" y="537"/>
                    </a:lnTo>
                    <a:lnTo>
                      <a:pt x="424" y="477"/>
                    </a:lnTo>
                    <a:lnTo>
                      <a:pt x="514" y="422"/>
                    </a:lnTo>
                    <a:lnTo>
                      <a:pt x="486" y="400"/>
                    </a:lnTo>
                    <a:lnTo>
                      <a:pt x="442" y="402"/>
                    </a:lnTo>
                    <a:lnTo>
                      <a:pt x="419" y="445"/>
                    </a:lnTo>
                    <a:lnTo>
                      <a:pt x="406" y="437"/>
                    </a:lnTo>
                    <a:lnTo>
                      <a:pt x="406" y="413"/>
                    </a:lnTo>
                    <a:lnTo>
                      <a:pt x="415" y="394"/>
                    </a:lnTo>
                    <a:lnTo>
                      <a:pt x="429" y="370"/>
                    </a:lnTo>
                    <a:lnTo>
                      <a:pt x="429" y="319"/>
                    </a:lnTo>
                    <a:lnTo>
                      <a:pt x="435" y="309"/>
                    </a:lnTo>
                    <a:lnTo>
                      <a:pt x="442" y="305"/>
                    </a:lnTo>
                    <a:lnTo>
                      <a:pt x="426" y="249"/>
                    </a:lnTo>
                    <a:lnTo>
                      <a:pt x="432" y="241"/>
                    </a:lnTo>
                    <a:lnTo>
                      <a:pt x="435" y="232"/>
                    </a:lnTo>
                    <a:lnTo>
                      <a:pt x="417" y="181"/>
                    </a:lnTo>
                    <a:lnTo>
                      <a:pt x="410" y="175"/>
                    </a:lnTo>
                    <a:lnTo>
                      <a:pt x="389" y="171"/>
                    </a:lnTo>
                    <a:lnTo>
                      <a:pt x="372" y="162"/>
                    </a:lnTo>
                    <a:lnTo>
                      <a:pt x="348" y="143"/>
                    </a:lnTo>
                    <a:lnTo>
                      <a:pt x="283" y="84"/>
                    </a:lnTo>
                    <a:lnTo>
                      <a:pt x="273" y="84"/>
                    </a:lnTo>
                    <a:lnTo>
                      <a:pt x="264" y="80"/>
                    </a:lnTo>
                    <a:lnTo>
                      <a:pt x="253" y="68"/>
                    </a:lnTo>
                    <a:lnTo>
                      <a:pt x="243" y="52"/>
                    </a:lnTo>
                    <a:lnTo>
                      <a:pt x="222" y="59"/>
                    </a:lnTo>
                    <a:lnTo>
                      <a:pt x="207" y="42"/>
                    </a:lnTo>
                    <a:lnTo>
                      <a:pt x="216" y="22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rnd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3" name="Rectangle 817">
                <a:extLst>
                  <a:ext uri="{FF2B5EF4-FFF2-40B4-BE49-F238E27FC236}">
                    <a16:creationId xmlns:a16="http://schemas.microsoft.com/office/drawing/2014/main" id="{95737096-B90A-6F9E-A47B-DCEABBC63A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7724" y="2801926"/>
                <a:ext cx="409810" cy="1514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110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Lexington</a:t>
                </a:r>
              </a:p>
            </p:txBody>
          </p:sp>
        </p:grpSp>
        <p:grpSp>
          <p:nvGrpSpPr>
            <p:cNvPr id="166" name="Group 29">
              <a:extLst>
                <a:ext uri="{FF2B5EF4-FFF2-40B4-BE49-F238E27FC236}">
                  <a16:creationId xmlns:a16="http://schemas.microsoft.com/office/drawing/2014/main" id="{EA937B1E-1A34-D9FE-724D-93FF43BEB7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88769" y="2302679"/>
              <a:ext cx="1073047" cy="914211"/>
              <a:chOff x="4654836" y="2259797"/>
              <a:chExt cx="1006475" cy="882650"/>
            </a:xfrm>
            <a:noFill/>
          </p:grpSpPr>
          <p:sp>
            <p:nvSpPr>
              <p:cNvPr id="300" name="Freeform 844">
                <a:extLst>
                  <a:ext uri="{FF2B5EF4-FFF2-40B4-BE49-F238E27FC236}">
                    <a16:creationId xmlns:a16="http://schemas.microsoft.com/office/drawing/2014/main" id="{37B639E4-3967-97C4-FBF9-4ECA2C4DA7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54836" y="2259797"/>
                <a:ext cx="1006475" cy="882650"/>
              </a:xfrm>
              <a:custGeom>
                <a:avLst/>
                <a:gdLst>
                  <a:gd name="T0" fmla="*/ 2147483647 w 593"/>
                  <a:gd name="T1" fmla="*/ 2147483647 h 499"/>
                  <a:gd name="T2" fmla="*/ 2147483647 w 593"/>
                  <a:gd name="T3" fmla="*/ 2147483647 h 499"/>
                  <a:gd name="T4" fmla="*/ 0 w 593"/>
                  <a:gd name="T5" fmla="*/ 2147483647 h 499"/>
                  <a:gd name="T6" fmla="*/ 2147483647 w 593"/>
                  <a:gd name="T7" fmla="*/ 2147483647 h 499"/>
                  <a:gd name="T8" fmla="*/ 2147483647 w 593"/>
                  <a:gd name="T9" fmla="*/ 2147483647 h 499"/>
                  <a:gd name="T10" fmla="*/ 2147483647 w 593"/>
                  <a:gd name="T11" fmla="*/ 2147483647 h 499"/>
                  <a:gd name="T12" fmla="*/ 2147483647 w 593"/>
                  <a:gd name="T13" fmla="*/ 2147483647 h 499"/>
                  <a:gd name="T14" fmla="*/ 2147483647 w 593"/>
                  <a:gd name="T15" fmla="*/ 2147483647 h 499"/>
                  <a:gd name="T16" fmla="*/ 2147483647 w 593"/>
                  <a:gd name="T17" fmla="*/ 2147483647 h 499"/>
                  <a:gd name="T18" fmla="*/ 2147483647 w 593"/>
                  <a:gd name="T19" fmla="*/ 2147483647 h 499"/>
                  <a:gd name="T20" fmla="*/ 2147483647 w 593"/>
                  <a:gd name="T21" fmla="*/ 2147483647 h 499"/>
                  <a:gd name="T22" fmla="*/ 2147483647 w 593"/>
                  <a:gd name="T23" fmla="*/ 2147483647 h 499"/>
                  <a:gd name="T24" fmla="*/ 2147483647 w 593"/>
                  <a:gd name="T25" fmla="*/ 2147483647 h 499"/>
                  <a:gd name="T26" fmla="*/ 2147483647 w 593"/>
                  <a:gd name="T27" fmla="*/ 2147483647 h 499"/>
                  <a:gd name="T28" fmla="*/ 2147483647 w 593"/>
                  <a:gd name="T29" fmla="*/ 2147483647 h 499"/>
                  <a:gd name="T30" fmla="*/ 2147483647 w 593"/>
                  <a:gd name="T31" fmla="*/ 2147483647 h 499"/>
                  <a:gd name="T32" fmla="*/ 2147483647 w 593"/>
                  <a:gd name="T33" fmla="*/ 2147483647 h 499"/>
                  <a:gd name="T34" fmla="*/ 2147483647 w 593"/>
                  <a:gd name="T35" fmla="*/ 2147483647 h 499"/>
                  <a:gd name="T36" fmla="*/ 2147483647 w 593"/>
                  <a:gd name="T37" fmla="*/ 2147483647 h 499"/>
                  <a:gd name="T38" fmla="*/ 2147483647 w 593"/>
                  <a:gd name="T39" fmla="*/ 2147483647 h 499"/>
                  <a:gd name="T40" fmla="*/ 2147483647 w 593"/>
                  <a:gd name="T41" fmla="*/ 2147483647 h 499"/>
                  <a:gd name="T42" fmla="*/ 2147483647 w 593"/>
                  <a:gd name="T43" fmla="*/ 2147483647 h 499"/>
                  <a:gd name="T44" fmla="*/ 2147483647 w 593"/>
                  <a:gd name="T45" fmla="*/ 2147483647 h 499"/>
                  <a:gd name="T46" fmla="*/ 2147483647 w 593"/>
                  <a:gd name="T47" fmla="*/ 2147483647 h 499"/>
                  <a:gd name="T48" fmla="*/ 2147483647 w 593"/>
                  <a:gd name="T49" fmla="*/ 2147483647 h 499"/>
                  <a:gd name="T50" fmla="*/ 2147483647 w 593"/>
                  <a:gd name="T51" fmla="*/ 2147483647 h 499"/>
                  <a:gd name="T52" fmla="*/ 2147483647 w 593"/>
                  <a:gd name="T53" fmla="*/ 2147483647 h 499"/>
                  <a:gd name="T54" fmla="*/ 2147483647 w 593"/>
                  <a:gd name="T55" fmla="*/ 2147483647 h 499"/>
                  <a:gd name="T56" fmla="*/ 2147483647 w 593"/>
                  <a:gd name="T57" fmla="*/ 2147483647 h 499"/>
                  <a:gd name="T58" fmla="*/ 2147483647 w 593"/>
                  <a:gd name="T59" fmla="*/ 2147483647 h 499"/>
                  <a:gd name="T60" fmla="*/ 2147483647 w 593"/>
                  <a:gd name="T61" fmla="*/ 2147483647 h 499"/>
                  <a:gd name="T62" fmla="*/ 2147483647 w 593"/>
                  <a:gd name="T63" fmla="*/ 2147483647 h 499"/>
                  <a:gd name="T64" fmla="*/ 2147483647 w 593"/>
                  <a:gd name="T65" fmla="*/ 2147483647 h 499"/>
                  <a:gd name="T66" fmla="*/ 2147483647 w 593"/>
                  <a:gd name="T67" fmla="*/ 2147483647 h 499"/>
                  <a:gd name="T68" fmla="*/ 2147483647 w 593"/>
                  <a:gd name="T69" fmla="*/ 2147483647 h 499"/>
                  <a:gd name="T70" fmla="*/ 2147483647 w 593"/>
                  <a:gd name="T71" fmla="*/ 2147483647 h 499"/>
                  <a:gd name="T72" fmla="*/ 2147483647 w 593"/>
                  <a:gd name="T73" fmla="*/ 2147483647 h 499"/>
                  <a:gd name="T74" fmla="*/ 2147483647 w 593"/>
                  <a:gd name="T75" fmla="*/ 2147483647 h 499"/>
                  <a:gd name="T76" fmla="*/ 2147483647 w 593"/>
                  <a:gd name="T77" fmla="*/ 2147483647 h 499"/>
                  <a:gd name="T78" fmla="*/ 2147483647 w 593"/>
                  <a:gd name="T79" fmla="*/ 0 h 499"/>
                  <a:gd name="T80" fmla="*/ 2147483647 w 593"/>
                  <a:gd name="T81" fmla="*/ 2147483647 h 499"/>
                  <a:gd name="T82" fmla="*/ 2147483647 w 593"/>
                  <a:gd name="T83" fmla="*/ 2147483647 h 499"/>
                  <a:gd name="T84" fmla="*/ 2147483647 w 593"/>
                  <a:gd name="T85" fmla="*/ 2147483647 h 499"/>
                  <a:gd name="T86" fmla="*/ 2147483647 w 593"/>
                  <a:gd name="T87" fmla="*/ 2147483647 h 499"/>
                  <a:gd name="T88" fmla="*/ 2147483647 w 593"/>
                  <a:gd name="T89" fmla="*/ 2147483647 h 499"/>
                  <a:gd name="T90" fmla="*/ 2147483647 w 593"/>
                  <a:gd name="T91" fmla="*/ 2147483647 h 499"/>
                  <a:gd name="T92" fmla="*/ 2147483647 w 593"/>
                  <a:gd name="T93" fmla="*/ 2147483647 h 499"/>
                  <a:gd name="T94" fmla="*/ 2147483647 w 593"/>
                  <a:gd name="T95" fmla="*/ 2147483647 h 499"/>
                  <a:gd name="T96" fmla="*/ 2147483647 w 593"/>
                  <a:gd name="T97" fmla="*/ 2147483647 h 499"/>
                  <a:gd name="T98" fmla="*/ 2147483647 w 593"/>
                  <a:gd name="T99" fmla="*/ 2147483647 h 499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593" h="499">
                    <a:moveTo>
                      <a:pt x="9" y="27"/>
                    </a:moveTo>
                    <a:lnTo>
                      <a:pt x="12" y="37"/>
                    </a:lnTo>
                    <a:lnTo>
                      <a:pt x="0" y="62"/>
                    </a:lnTo>
                    <a:lnTo>
                      <a:pt x="28" y="84"/>
                    </a:lnTo>
                    <a:lnTo>
                      <a:pt x="19" y="104"/>
                    </a:lnTo>
                    <a:lnTo>
                      <a:pt x="35" y="121"/>
                    </a:lnTo>
                    <a:lnTo>
                      <a:pt x="55" y="114"/>
                    </a:lnTo>
                    <a:lnTo>
                      <a:pt x="66" y="130"/>
                    </a:lnTo>
                    <a:lnTo>
                      <a:pt x="76" y="142"/>
                    </a:lnTo>
                    <a:lnTo>
                      <a:pt x="85" y="146"/>
                    </a:lnTo>
                    <a:lnTo>
                      <a:pt x="95" y="146"/>
                    </a:lnTo>
                    <a:lnTo>
                      <a:pt x="161" y="205"/>
                    </a:lnTo>
                    <a:lnTo>
                      <a:pt x="185" y="224"/>
                    </a:lnTo>
                    <a:lnTo>
                      <a:pt x="201" y="233"/>
                    </a:lnTo>
                    <a:lnTo>
                      <a:pt x="223" y="237"/>
                    </a:lnTo>
                    <a:lnTo>
                      <a:pt x="230" y="243"/>
                    </a:lnTo>
                    <a:lnTo>
                      <a:pt x="248" y="294"/>
                    </a:lnTo>
                    <a:lnTo>
                      <a:pt x="244" y="302"/>
                    </a:lnTo>
                    <a:lnTo>
                      <a:pt x="238" y="311"/>
                    </a:lnTo>
                    <a:lnTo>
                      <a:pt x="255" y="367"/>
                    </a:lnTo>
                    <a:lnTo>
                      <a:pt x="301" y="417"/>
                    </a:lnTo>
                    <a:lnTo>
                      <a:pt x="325" y="417"/>
                    </a:lnTo>
                    <a:lnTo>
                      <a:pt x="433" y="464"/>
                    </a:lnTo>
                    <a:lnTo>
                      <a:pt x="449" y="478"/>
                    </a:lnTo>
                    <a:lnTo>
                      <a:pt x="554" y="492"/>
                    </a:lnTo>
                    <a:lnTo>
                      <a:pt x="570" y="499"/>
                    </a:lnTo>
                    <a:lnTo>
                      <a:pt x="593" y="478"/>
                    </a:lnTo>
                    <a:lnTo>
                      <a:pt x="564" y="349"/>
                    </a:lnTo>
                    <a:lnTo>
                      <a:pt x="564" y="330"/>
                    </a:lnTo>
                    <a:lnTo>
                      <a:pt x="571" y="310"/>
                    </a:lnTo>
                    <a:lnTo>
                      <a:pt x="588" y="294"/>
                    </a:lnTo>
                    <a:lnTo>
                      <a:pt x="564" y="261"/>
                    </a:lnTo>
                    <a:lnTo>
                      <a:pt x="590" y="218"/>
                    </a:lnTo>
                    <a:lnTo>
                      <a:pt x="568" y="165"/>
                    </a:lnTo>
                    <a:lnTo>
                      <a:pt x="545" y="176"/>
                    </a:lnTo>
                    <a:lnTo>
                      <a:pt x="511" y="188"/>
                    </a:lnTo>
                    <a:lnTo>
                      <a:pt x="387" y="80"/>
                    </a:lnTo>
                    <a:lnTo>
                      <a:pt x="408" y="22"/>
                    </a:lnTo>
                    <a:lnTo>
                      <a:pt x="369" y="13"/>
                    </a:lnTo>
                    <a:lnTo>
                      <a:pt x="333" y="0"/>
                    </a:lnTo>
                    <a:lnTo>
                      <a:pt x="291" y="11"/>
                    </a:lnTo>
                    <a:lnTo>
                      <a:pt x="240" y="20"/>
                    </a:lnTo>
                    <a:lnTo>
                      <a:pt x="190" y="55"/>
                    </a:lnTo>
                    <a:lnTo>
                      <a:pt x="119" y="32"/>
                    </a:lnTo>
                    <a:lnTo>
                      <a:pt x="130" y="53"/>
                    </a:lnTo>
                    <a:lnTo>
                      <a:pt x="136" y="76"/>
                    </a:lnTo>
                    <a:lnTo>
                      <a:pt x="100" y="66"/>
                    </a:lnTo>
                    <a:lnTo>
                      <a:pt x="75" y="60"/>
                    </a:lnTo>
                    <a:lnTo>
                      <a:pt x="49" y="22"/>
                    </a:lnTo>
                    <a:lnTo>
                      <a:pt x="9" y="27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rnd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1" name="Rectangle 845">
                <a:extLst>
                  <a:ext uri="{FF2B5EF4-FFF2-40B4-BE49-F238E27FC236}">
                    <a16:creationId xmlns:a16="http://schemas.microsoft.com/office/drawing/2014/main" id="{715B258A-F2F4-234F-5139-AFF5BCAF47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32080" y="2635340"/>
                <a:ext cx="367780" cy="1514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110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Richland</a:t>
                </a:r>
              </a:p>
            </p:txBody>
          </p:sp>
        </p:grpSp>
        <p:grpSp>
          <p:nvGrpSpPr>
            <p:cNvPr id="167" name="Group 23">
              <a:extLst>
                <a:ext uri="{FF2B5EF4-FFF2-40B4-BE49-F238E27FC236}">
                  <a16:creationId xmlns:a16="http://schemas.microsoft.com/office/drawing/2014/main" id="{9989B82A-4523-5FEB-6616-9EC76F5418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32917" y="3289238"/>
              <a:ext cx="1702659" cy="943807"/>
              <a:chOff x="4602012" y="3212667"/>
              <a:chExt cx="1597025" cy="911225"/>
            </a:xfrm>
            <a:noFill/>
          </p:grpSpPr>
          <p:sp>
            <p:nvSpPr>
              <p:cNvPr id="298" name="Freeform 848">
                <a:extLst>
                  <a:ext uri="{FF2B5EF4-FFF2-40B4-BE49-F238E27FC236}">
                    <a16:creationId xmlns:a16="http://schemas.microsoft.com/office/drawing/2014/main" id="{D36332A9-895C-B5D1-D8CB-3E680E2084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2012" y="3212667"/>
                <a:ext cx="1597025" cy="911225"/>
              </a:xfrm>
              <a:custGeom>
                <a:avLst/>
                <a:gdLst>
                  <a:gd name="T0" fmla="*/ 2147483647 w 940"/>
                  <a:gd name="T1" fmla="*/ 0 h 516"/>
                  <a:gd name="T2" fmla="*/ 2147483647 w 940"/>
                  <a:gd name="T3" fmla="*/ 2147483647 h 516"/>
                  <a:gd name="T4" fmla="*/ 0 w 940"/>
                  <a:gd name="T5" fmla="*/ 2147483647 h 516"/>
                  <a:gd name="T6" fmla="*/ 2147483647 w 940"/>
                  <a:gd name="T7" fmla="*/ 2147483647 h 516"/>
                  <a:gd name="T8" fmla="*/ 2147483647 w 940"/>
                  <a:gd name="T9" fmla="*/ 2147483647 h 516"/>
                  <a:gd name="T10" fmla="*/ 2147483647 w 940"/>
                  <a:gd name="T11" fmla="*/ 2147483647 h 516"/>
                  <a:gd name="T12" fmla="*/ 2147483647 w 940"/>
                  <a:gd name="T13" fmla="*/ 2147483647 h 516"/>
                  <a:gd name="T14" fmla="*/ 2147483647 w 940"/>
                  <a:gd name="T15" fmla="*/ 2147483647 h 516"/>
                  <a:gd name="T16" fmla="*/ 2147483647 w 940"/>
                  <a:gd name="T17" fmla="*/ 2147483647 h 516"/>
                  <a:gd name="T18" fmla="*/ 2147483647 w 940"/>
                  <a:gd name="T19" fmla="*/ 2147483647 h 516"/>
                  <a:gd name="T20" fmla="*/ 2147483647 w 940"/>
                  <a:gd name="T21" fmla="*/ 2147483647 h 516"/>
                  <a:gd name="T22" fmla="*/ 2147483647 w 940"/>
                  <a:gd name="T23" fmla="*/ 2147483647 h 516"/>
                  <a:gd name="T24" fmla="*/ 2147483647 w 940"/>
                  <a:gd name="T25" fmla="*/ 2147483647 h 516"/>
                  <a:gd name="T26" fmla="*/ 2147483647 w 940"/>
                  <a:gd name="T27" fmla="*/ 2147483647 h 516"/>
                  <a:gd name="T28" fmla="*/ 2147483647 w 940"/>
                  <a:gd name="T29" fmla="*/ 2147483647 h 516"/>
                  <a:gd name="T30" fmla="*/ 2147483647 w 940"/>
                  <a:gd name="T31" fmla="*/ 2147483647 h 516"/>
                  <a:gd name="T32" fmla="*/ 2147483647 w 940"/>
                  <a:gd name="T33" fmla="*/ 2147483647 h 516"/>
                  <a:gd name="T34" fmla="*/ 2147483647 w 940"/>
                  <a:gd name="T35" fmla="*/ 2147483647 h 516"/>
                  <a:gd name="T36" fmla="*/ 2147483647 w 940"/>
                  <a:gd name="T37" fmla="*/ 2147483647 h 516"/>
                  <a:gd name="T38" fmla="*/ 2147483647 w 940"/>
                  <a:gd name="T39" fmla="*/ 2147483647 h 516"/>
                  <a:gd name="T40" fmla="*/ 2147483647 w 940"/>
                  <a:gd name="T41" fmla="*/ 2147483647 h 516"/>
                  <a:gd name="T42" fmla="*/ 2147483647 w 940"/>
                  <a:gd name="T43" fmla="*/ 2147483647 h 516"/>
                  <a:gd name="T44" fmla="*/ 2147483647 w 940"/>
                  <a:gd name="T45" fmla="*/ 2147483647 h 516"/>
                  <a:gd name="T46" fmla="*/ 2147483647 w 940"/>
                  <a:gd name="T47" fmla="*/ 2147483647 h 516"/>
                  <a:gd name="T48" fmla="*/ 2147483647 w 940"/>
                  <a:gd name="T49" fmla="*/ 2147483647 h 516"/>
                  <a:gd name="T50" fmla="*/ 2147483647 w 940"/>
                  <a:gd name="T51" fmla="*/ 2147483647 h 516"/>
                  <a:gd name="T52" fmla="*/ 2147483647 w 940"/>
                  <a:gd name="T53" fmla="*/ 2147483647 h 516"/>
                  <a:gd name="T54" fmla="*/ 2147483647 w 940"/>
                  <a:gd name="T55" fmla="*/ 2147483647 h 516"/>
                  <a:gd name="T56" fmla="*/ 2147483647 w 940"/>
                  <a:gd name="T57" fmla="*/ 2147483647 h 516"/>
                  <a:gd name="T58" fmla="*/ 2147483647 w 940"/>
                  <a:gd name="T59" fmla="*/ 2147483647 h 516"/>
                  <a:gd name="T60" fmla="*/ 2147483647 w 940"/>
                  <a:gd name="T61" fmla="*/ 2147483647 h 516"/>
                  <a:gd name="T62" fmla="*/ 2147483647 w 940"/>
                  <a:gd name="T63" fmla="*/ 2147483647 h 516"/>
                  <a:gd name="T64" fmla="*/ 2147483647 w 940"/>
                  <a:gd name="T65" fmla="*/ 2147483647 h 516"/>
                  <a:gd name="T66" fmla="*/ 2147483647 w 940"/>
                  <a:gd name="T67" fmla="*/ 2147483647 h 516"/>
                  <a:gd name="T68" fmla="*/ 2147483647 w 940"/>
                  <a:gd name="T69" fmla="*/ 2147483647 h 516"/>
                  <a:gd name="T70" fmla="*/ 2147483647 w 940"/>
                  <a:gd name="T71" fmla="*/ 2147483647 h 516"/>
                  <a:gd name="T72" fmla="*/ 2147483647 w 940"/>
                  <a:gd name="T73" fmla="*/ 2147483647 h 516"/>
                  <a:gd name="T74" fmla="*/ 2147483647 w 940"/>
                  <a:gd name="T75" fmla="*/ 2147483647 h 516"/>
                  <a:gd name="T76" fmla="*/ 2147483647 w 940"/>
                  <a:gd name="T77" fmla="*/ 2147483647 h 516"/>
                  <a:gd name="T78" fmla="*/ 2147483647 w 940"/>
                  <a:gd name="T79" fmla="*/ 2147483647 h 516"/>
                  <a:gd name="T80" fmla="*/ 2147483647 w 940"/>
                  <a:gd name="T81" fmla="*/ 2147483647 h 516"/>
                  <a:gd name="T82" fmla="*/ 2147483647 w 940"/>
                  <a:gd name="T83" fmla="*/ 2147483647 h 516"/>
                  <a:gd name="T84" fmla="*/ 2147483647 w 940"/>
                  <a:gd name="T85" fmla="*/ 2147483647 h 516"/>
                  <a:gd name="T86" fmla="*/ 2147483647 w 940"/>
                  <a:gd name="T87" fmla="*/ 2147483647 h 516"/>
                  <a:gd name="T88" fmla="*/ 2147483647 w 940"/>
                  <a:gd name="T89" fmla="*/ 2147483647 h 516"/>
                  <a:gd name="T90" fmla="*/ 2147483647 w 940"/>
                  <a:gd name="T91" fmla="*/ 0 h 51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940" h="516">
                    <a:moveTo>
                      <a:pt x="267" y="0"/>
                    </a:moveTo>
                    <a:lnTo>
                      <a:pt x="159" y="60"/>
                    </a:lnTo>
                    <a:lnTo>
                      <a:pt x="0" y="206"/>
                    </a:lnTo>
                    <a:lnTo>
                      <a:pt x="122" y="267"/>
                    </a:lnTo>
                    <a:lnTo>
                      <a:pt x="234" y="323"/>
                    </a:lnTo>
                    <a:lnTo>
                      <a:pt x="245" y="321"/>
                    </a:lnTo>
                    <a:lnTo>
                      <a:pt x="311" y="371"/>
                    </a:lnTo>
                    <a:lnTo>
                      <a:pt x="331" y="374"/>
                    </a:lnTo>
                    <a:lnTo>
                      <a:pt x="414" y="444"/>
                    </a:lnTo>
                    <a:lnTo>
                      <a:pt x="417" y="459"/>
                    </a:lnTo>
                    <a:lnTo>
                      <a:pt x="472" y="516"/>
                    </a:lnTo>
                    <a:lnTo>
                      <a:pt x="717" y="374"/>
                    </a:lnTo>
                    <a:lnTo>
                      <a:pt x="743" y="415"/>
                    </a:lnTo>
                    <a:lnTo>
                      <a:pt x="816" y="436"/>
                    </a:lnTo>
                    <a:lnTo>
                      <a:pt x="834" y="418"/>
                    </a:lnTo>
                    <a:lnTo>
                      <a:pt x="864" y="426"/>
                    </a:lnTo>
                    <a:lnTo>
                      <a:pt x="912" y="387"/>
                    </a:lnTo>
                    <a:lnTo>
                      <a:pt x="929" y="318"/>
                    </a:lnTo>
                    <a:lnTo>
                      <a:pt x="940" y="262"/>
                    </a:lnTo>
                    <a:lnTo>
                      <a:pt x="934" y="260"/>
                    </a:lnTo>
                    <a:lnTo>
                      <a:pt x="862" y="275"/>
                    </a:lnTo>
                    <a:lnTo>
                      <a:pt x="827" y="273"/>
                    </a:lnTo>
                    <a:lnTo>
                      <a:pt x="807" y="262"/>
                    </a:lnTo>
                    <a:lnTo>
                      <a:pt x="747" y="202"/>
                    </a:lnTo>
                    <a:lnTo>
                      <a:pt x="728" y="182"/>
                    </a:lnTo>
                    <a:lnTo>
                      <a:pt x="706" y="171"/>
                    </a:lnTo>
                    <a:lnTo>
                      <a:pt x="683" y="156"/>
                    </a:lnTo>
                    <a:lnTo>
                      <a:pt x="619" y="154"/>
                    </a:lnTo>
                    <a:lnTo>
                      <a:pt x="631" y="182"/>
                    </a:lnTo>
                    <a:lnTo>
                      <a:pt x="617" y="216"/>
                    </a:lnTo>
                    <a:lnTo>
                      <a:pt x="633" y="232"/>
                    </a:lnTo>
                    <a:lnTo>
                      <a:pt x="625" y="243"/>
                    </a:lnTo>
                    <a:lnTo>
                      <a:pt x="607" y="238"/>
                    </a:lnTo>
                    <a:lnTo>
                      <a:pt x="590" y="229"/>
                    </a:lnTo>
                    <a:lnTo>
                      <a:pt x="553" y="196"/>
                    </a:lnTo>
                    <a:lnTo>
                      <a:pt x="525" y="176"/>
                    </a:lnTo>
                    <a:lnTo>
                      <a:pt x="520" y="171"/>
                    </a:lnTo>
                    <a:lnTo>
                      <a:pt x="520" y="162"/>
                    </a:lnTo>
                    <a:lnTo>
                      <a:pt x="518" y="153"/>
                    </a:lnTo>
                    <a:lnTo>
                      <a:pt x="417" y="82"/>
                    </a:lnTo>
                    <a:lnTo>
                      <a:pt x="403" y="89"/>
                    </a:lnTo>
                    <a:lnTo>
                      <a:pt x="389" y="96"/>
                    </a:lnTo>
                    <a:lnTo>
                      <a:pt x="364" y="91"/>
                    </a:lnTo>
                    <a:lnTo>
                      <a:pt x="351" y="53"/>
                    </a:lnTo>
                    <a:lnTo>
                      <a:pt x="322" y="61"/>
                    </a:lnTo>
                    <a:lnTo>
                      <a:pt x="267" y="0"/>
                    </a:lnTo>
                    <a:close/>
                  </a:path>
                </a:pathLst>
              </a:custGeom>
              <a:grpFill/>
              <a:ln w="12700" cap="rnd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9" name="Rectangle 851">
                <a:extLst>
                  <a:ext uri="{FF2B5EF4-FFF2-40B4-BE49-F238E27FC236}">
                    <a16:creationId xmlns:a16="http://schemas.microsoft.com/office/drawing/2014/main" id="{C1CFDD0F-EEAC-A6D4-AC98-C4B3DA7C69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1998" y="3607304"/>
                <a:ext cx="617670" cy="1514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110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Orangeburg</a:t>
                </a:r>
              </a:p>
            </p:txBody>
          </p:sp>
        </p:grpSp>
        <p:grpSp>
          <p:nvGrpSpPr>
            <p:cNvPr id="168" name="Group 25">
              <a:extLst>
                <a:ext uri="{FF2B5EF4-FFF2-40B4-BE49-F238E27FC236}">
                  <a16:creationId xmlns:a16="http://schemas.microsoft.com/office/drawing/2014/main" id="{D77F4B74-A8C9-7243-8B55-49062ED2A9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17100" y="1855440"/>
              <a:ext cx="910567" cy="746496"/>
              <a:chOff x="6088062" y="1828800"/>
              <a:chExt cx="854075" cy="720725"/>
            </a:xfrm>
            <a:noFill/>
          </p:grpSpPr>
          <p:sp>
            <p:nvSpPr>
              <p:cNvPr id="296" name="Freeform 854">
                <a:extLst>
                  <a:ext uri="{FF2B5EF4-FFF2-40B4-BE49-F238E27FC236}">
                    <a16:creationId xmlns:a16="http://schemas.microsoft.com/office/drawing/2014/main" id="{EE03D61D-5188-ADF5-C401-03F87A443F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88062" y="1828800"/>
                <a:ext cx="854075" cy="720725"/>
              </a:xfrm>
              <a:custGeom>
                <a:avLst/>
                <a:gdLst>
                  <a:gd name="T0" fmla="*/ 0 w 503"/>
                  <a:gd name="T1" fmla="*/ 2147483647 h 408"/>
                  <a:gd name="T2" fmla="*/ 2147483647 w 503"/>
                  <a:gd name="T3" fmla="*/ 2147483647 h 408"/>
                  <a:gd name="T4" fmla="*/ 2147483647 w 503"/>
                  <a:gd name="T5" fmla="*/ 2147483647 h 408"/>
                  <a:gd name="T6" fmla="*/ 2147483647 w 503"/>
                  <a:gd name="T7" fmla="*/ 2147483647 h 408"/>
                  <a:gd name="T8" fmla="*/ 2147483647 w 503"/>
                  <a:gd name="T9" fmla="*/ 2147483647 h 408"/>
                  <a:gd name="T10" fmla="*/ 2147483647 w 503"/>
                  <a:gd name="T11" fmla="*/ 2147483647 h 408"/>
                  <a:gd name="T12" fmla="*/ 2147483647 w 503"/>
                  <a:gd name="T13" fmla="*/ 2147483647 h 408"/>
                  <a:gd name="T14" fmla="*/ 2147483647 w 503"/>
                  <a:gd name="T15" fmla="*/ 2147483647 h 408"/>
                  <a:gd name="T16" fmla="*/ 2147483647 w 503"/>
                  <a:gd name="T17" fmla="*/ 2147483647 h 408"/>
                  <a:gd name="T18" fmla="*/ 2147483647 w 503"/>
                  <a:gd name="T19" fmla="*/ 2147483647 h 408"/>
                  <a:gd name="T20" fmla="*/ 2147483647 w 503"/>
                  <a:gd name="T21" fmla="*/ 2147483647 h 408"/>
                  <a:gd name="T22" fmla="*/ 2147483647 w 503"/>
                  <a:gd name="T23" fmla="*/ 2147483647 h 408"/>
                  <a:gd name="T24" fmla="*/ 2147483647 w 503"/>
                  <a:gd name="T25" fmla="*/ 2147483647 h 408"/>
                  <a:gd name="T26" fmla="*/ 2147483647 w 503"/>
                  <a:gd name="T27" fmla="*/ 2147483647 h 408"/>
                  <a:gd name="T28" fmla="*/ 2147483647 w 503"/>
                  <a:gd name="T29" fmla="*/ 2147483647 h 408"/>
                  <a:gd name="T30" fmla="*/ 2147483647 w 503"/>
                  <a:gd name="T31" fmla="*/ 2147483647 h 408"/>
                  <a:gd name="T32" fmla="*/ 2147483647 w 503"/>
                  <a:gd name="T33" fmla="*/ 2147483647 h 408"/>
                  <a:gd name="T34" fmla="*/ 2147483647 w 503"/>
                  <a:gd name="T35" fmla="*/ 2147483647 h 408"/>
                  <a:gd name="T36" fmla="*/ 2147483647 w 503"/>
                  <a:gd name="T37" fmla="*/ 2147483647 h 408"/>
                  <a:gd name="T38" fmla="*/ 2147483647 w 503"/>
                  <a:gd name="T39" fmla="*/ 2147483647 h 408"/>
                  <a:gd name="T40" fmla="*/ 2147483647 w 503"/>
                  <a:gd name="T41" fmla="*/ 2147483647 h 408"/>
                  <a:gd name="T42" fmla="*/ 2147483647 w 503"/>
                  <a:gd name="T43" fmla="*/ 2147483647 h 408"/>
                  <a:gd name="T44" fmla="*/ 2147483647 w 503"/>
                  <a:gd name="T45" fmla="*/ 2147483647 h 408"/>
                  <a:gd name="T46" fmla="*/ 2147483647 w 503"/>
                  <a:gd name="T47" fmla="*/ 2147483647 h 408"/>
                  <a:gd name="T48" fmla="*/ 2147483647 w 503"/>
                  <a:gd name="T49" fmla="*/ 2147483647 h 408"/>
                  <a:gd name="T50" fmla="*/ 2147483647 w 503"/>
                  <a:gd name="T51" fmla="*/ 0 h 408"/>
                  <a:gd name="T52" fmla="*/ 2147483647 w 503"/>
                  <a:gd name="T53" fmla="*/ 2147483647 h 408"/>
                  <a:gd name="T54" fmla="*/ 2147483647 w 503"/>
                  <a:gd name="T55" fmla="*/ 2147483647 h 408"/>
                  <a:gd name="T56" fmla="*/ 2147483647 w 503"/>
                  <a:gd name="T57" fmla="*/ 2147483647 h 408"/>
                  <a:gd name="T58" fmla="*/ 2147483647 w 503"/>
                  <a:gd name="T59" fmla="*/ 2147483647 h 408"/>
                  <a:gd name="T60" fmla="*/ 2147483647 w 503"/>
                  <a:gd name="T61" fmla="*/ 2147483647 h 408"/>
                  <a:gd name="T62" fmla="*/ 2147483647 w 503"/>
                  <a:gd name="T63" fmla="*/ 2147483647 h 408"/>
                  <a:gd name="T64" fmla="*/ 2147483647 w 503"/>
                  <a:gd name="T65" fmla="*/ 2147483647 h 408"/>
                  <a:gd name="T66" fmla="*/ 0 w 503"/>
                  <a:gd name="T67" fmla="*/ 2147483647 h 40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03" h="408">
                    <a:moveTo>
                      <a:pt x="0" y="149"/>
                    </a:moveTo>
                    <a:lnTo>
                      <a:pt x="14" y="154"/>
                    </a:lnTo>
                    <a:lnTo>
                      <a:pt x="56" y="189"/>
                    </a:lnTo>
                    <a:lnTo>
                      <a:pt x="64" y="189"/>
                    </a:lnTo>
                    <a:lnTo>
                      <a:pt x="97" y="127"/>
                    </a:lnTo>
                    <a:lnTo>
                      <a:pt x="99" y="169"/>
                    </a:lnTo>
                    <a:lnTo>
                      <a:pt x="104" y="199"/>
                    </a:lnTo>
                    <a:lnTo>
                      <a:pt x="152" y="274"/>
                    </a:lnTo>
                    <a:lnTo>
                      <a:pt x="150" y="309"/>
                    </a:lnTo>
                    <a:lnTo>
                      <a:pt x="114" y="354"/>
                    </a:lnTo>
                    <a:lnTo>
                      <a:pt x="186" y="408"/>
                    </a:lnTo>
                    <a:lnTo>
                      <a:pt x="400" y="241"/>
                    </a:lnTo>
                    <a:lnTo>
                      <a:pt x="446" y="244"/>
                    </a:lnTo>
                    <a:lnTo>
                      <a:pt x="459" y="199"/>
                    </a:lnTo>
                    <a:lnTo>
                      <a:pt x="469" y="195"/>
                    </a:lnTo>
                    <a:lnTo>
                      <a:pt x="503" y="194"/>
                    </a:lnTo>
                    <a:lnTo>
                      <a:pt x="472" y="137"/>
                    </a:lnTo>
                    <a:lnTo>
                      <a:pt x="497" y="121"/>
                    </a:lnTo>
                    <a:lnTo>
                      <a:pt x="486" y="102"/>
                    </a:lnTo>
                    <a:lnTo>
                      <a:pt x="451" y="108"/>
                    </a:lnTo>
                    <a:lnTo>
                      <a:pt x="421" y="63"/>
                    </a:lnTo>
                    <a:lnTo>
                      <a:pt x="452" y="43"/>
                    </a:lnTo>
                    <a:lnTo>
                      <a:pt x="456" y="35"/>
                    </a:lnTo>
                    <a:lnTo>
                      <a:pt x="447" y="15"/>
                    </a:lnTo>
                    <a:lnTo>
                      <a:pt x="397" y="36"/>
                    </a:lnTo>
                    <a:lnTo>
                      <a:pt x="361" y="0"/>
                    </a:lnTo>
                    <a:lnTo>
                      <a:pt x="306" y="20"/>
                    </a:lnTo>
                    <a:lnTo>
                      <a:pt x="297" y="31"/>
                    </a:lnTo>
                    <a:lnTo>
                      <a:pt x="257" y="31"/>
                    </a:lnTo>
                    <a:lnTo>
                      <a:pt x="240" y="13"/>
                    </a:lnTo>
                    <a:lnTo>
                      <a:pt x="212" y="35"/>
                    </a:lnTo>
                    <a:lnTo>
                      <a:pt x="178" y="33"/>
                    </a:lnTo>
                    <a:lnTo>
                      <a:pt x="176" y="45"/>
                    </a:lnTo>
                    <a:lnTo>
                      <a:pt x="0" y="149"/>
                    </a:lnTo>
                    <a:close/>
                  </a:path>
                </a:pathLst>
              </a:custGeom>
              <a:solidFill>
                <a:srgbClr val="9999FF"/>
              </a:solidFill>
              <a:ln w="12700" cap="rnd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7" name="Rectangle 856">
                <a:extLst>
                  <a:ext uri="{FF2B5EF4-FFF2-40B4-BE49-F238E27FC236}">
                    <a16:creationId xmlns:a16="http://schemas.microsoft.com/office/drawing/2014/main" id="{93C42C92-A3AE-9F67-D74C-0052FF536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80282" y="2076513"/>
                <a:ext cx="430826" cy="1514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110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Darlington</a:t>
                </a:r>
              </a:p>
            </p:txBody>
          </p:sp>
        </p:grpSp>
        <p:grpSp>
          <p:nvGrpSpPr>
            <p:cNvPr id="169" name="Group 27">
              <a:extLst>
                <a:ext uri="{FF2B5EF4-FFF2-40B4-BE49-F238E27FC236}">
                  <a16:creationId xmlns:a16="http://schemas.microsoft.com/office/drawing/2014/main" id="{E3010A1E-A0BA-7559-2EEA-805AF6D2DA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31065" y="2090570"/>
              <a:ext cx="717622" cy="759650"/>
              <a:chOff x="5819775" y="2055009"/>
              <a:chExt cx="673100" cy="733425"/>
            </a:xfrm>
            <a:noFill/>
          </p:grpSpPr>
          <p:sp>
            <p:nvSpPr>
              <p:cNvPr id="294" name="Freeform 859">
                <a:extLst>
                  <a:ext uri="{FF2B5EF4-FFF2-40B4-BE49-F238E27FC236}">
                    <a16:creationId xmlns:a16="http://schemas.microsoft.com/office/drawing/2014/main" id="{C5E6A646-2BA5-CBE0-378B-9E957FD9E5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19775" y="2055009"/>
                <a:ext cx="673100" cy="733425"/>
              </a:xfrm>
              <a:custGeom>
                <a:avLst/>
                <a:gdLst>
                  <a:gd name="T0" fmla="*/ 2147483647 w 397"/>
                  <a:gd name="T1" fmla="*/ 2147483647 h 414"/>
                  <a:gd name="T2" fmla="*/ 2147483647 w 397"/>
                  <a:gd name="T3" fmla="*/ 2147483647 h 414"/>
                  <a:gd name="T4" fmla="*/ 2147483647 w 397"/>
                  <a:gd name="T5" fmla="*/ 2147483647 h 414"/>
                  <a:gd name="T6" fmla="*/ 2147483647 w 397"/>
                  <a:gd name="T7" fmla="*/ 2147483647 h 414"/>
                  <a:gd name="T8" fmla="*/ 2147483647 w 397"/>
                  <a:gd name="T9" fmla="*/ 2147483647 h 414"/>
                  <a:gd name="T10" fmla="*/ 2147483647 w 397"/>
                  <a:gd name="T11" fmla="*/ 2147483647 h 414"/>
                  <a:gd name="T12" fmla="*/ 2147483647 w 397"/>
                  <a:gd name="T13" fmla="*/ 2147483647 h 414"/>
                  <a:gd name="T14" fmla="*/ 2147483647 w 397"/>
                  <a:gd name="T15" fmla="*/ 2147483647 h 414"/>
                  <a:gd name="T16" fmla="*/ 2147483647 w 397"/>
                  <a:gd name="T17" fmla="*/ 2147483647 h 414"/>
                  <a:gd name="T18" fmla="*/ 2147483647 w 397"/>
                  <a:gd name="T19" fmla="*/ 2147483647 h 414"/>
                  <a:gd name="T20" fmla="*/ 2147483647 w 397"/>
                  <a:gd name="T21" fmla="*/ 2147483647 h 414"/>
                  <a:gd name="T22" fmla="*/ 0 w 397"/>
                  <a:gd name="T23" fmla="*/ 2147483647 h 414"/>
                  <a:gd name="T24" fmla="*/ 0 w 397"/>
                  <a:gd name="T25" fmla="*/ 2147483647 h 414"/>
                  <a:gd name="T26" fmla="*/ 2147483647 w 397"/>
                  <a:gd name="T27" fmla="*/ 2147483647 h 414"/>
                  <a:gd name="T28" fmla="*/ 2147483647 w 397"/>
                  <a:gd name="T29" fmla="*/ 2147483647 h 414"/>
                  <a:gd name="T30" fmla="*/ 2147483647 w 397"/>
                  <a:gd name="T31" fmla="*/ 2147483647 h 414"/>
                  <a:gd name="T32" fmla="*/ 2147483647 w 397"/>
                  <a:gd name="T33" fmla="*/ 2147483647 h 414"/>
                  <a:gd name="T34" fmla="*/ 2147483647 w 397"/>
                  <a:gd name="T35" fmla="*/ 2147483647 h 414"/>
                  <a:gd name="T36" fmla="*/ 2147483647 w 397"/>
                  <a:gd name="T37" fmla="*/ 2147483647 h 414"/>
                  <a:gd name="T38" fmla="*/ 2147483647 w 397"/>
                  <a:gd name="T39" fmla="*/ 2147483647 h 414"/>
                  <a:gd name="T40" fmla="*/ 2147483647 w 397"/>
                  <a:gd name="T41" fmla="*/ 2147483647 h 414"/>
                  <a:gd name="T42" fmla="*/ 2147483647 w 397"/>
                  <a:gd name="T43" fmla="*/ 2147483647 h 414"/>
                  <a:gd name="T44" fmla="*/ 2147483647 w 397"/>
                  <a:gd name="T45" fmla="*/ 2147483647 h 414"/>
                  <a:gd name="T46" fmla="*/ 2147483647 w 397"/>
                  <a:gd name="T47" fmla="*/ 2147483647 h 414"/>
                  <a:gd name="T48" fmla="*/ 2147483647 w 397"/>
                  <a:gd name="T49" fmla="*/ 2147483647 h 414"/>
                  <a:gd name="T50" fmla="*/ 2147483647 w 397"/>
                  <a:gd name="T51" fmla="*/ 2147483647 h 414"/>
                  <a:gd name="T52" fmla="*/ 2147483647 w 397"/>
                  <a:gd name="T53" fmla="*/ 2147483647 h 414"/>
                  <a:gd name="T54" fmla="*/ 2147483647 w 397"/>
                  <a:gd name="T55" fmla="*/ 2147483647 h 414"/>
                  <a:gd name="T56" fmla="*/ 2147483647 w 397"/>
                  <a:gd name="T57" fmla="*/ 2147483647 h 414"/>
                  <a:gd name="T58" fmla="*/ 2147483647 w 397"/>
                  <a:gd name="T59" fmla="*/ 2147483647 h 414"/>
                  <a:gd name="T60" fmla="*/ 2147483647 w 397"/>
                  <a:gd name="T61" fmla="*/ 0 h 414"/>
                  <a:gd name="T62" fmla="*/ 2147483647 w 397"/>
                  <a:gd name="T63" fmla="*/ 2147483647 h 414"/>
                  <a:gd name="T64" fmla="*/ 2147483647 w 397"/>
                  <a:gd name="T65" fmla="*/ 2147483647 h 414"/>
                  <a:gd name="T66" fmla="*/ 2147483647 w 397"/>
                  <a:gd name="T67" fmla="*/ 2147483647 h 414"/>
                  <a:gd name="T68" fmla="*/ 2147483647 w 397"/>
                  <a:gd name="T69" fmla="*/ 2147483647 h 414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97" h="414">
                    <a:moveTo>
                      <a:pt x="156" y="23"/>
                    </a:moveTo>
                    <a:lnTo>
                      <a:pt x="144" y="27"/>
                    </a:lnTo>
                    <a:lnTo>
                      <a:pt x="141" y="41"/>
                    </a:lnTo>
                    <a:lnTo>
                      <a:pt x="100" y="46"/>
                    </a:lnTo>
                    <a:lnTo>
                      <a:pt x="116" y="80"/>
                    </a:lnTo>
                    <a:lnTo>
                      <a:pt x="44" y="91"/>
                    </a:lnTo>
                    <a:lnTo>
                      <a:pt x="50" y="107"/>
                    </a:lnTo>
                    <a:lnTo>
                      <a:pt x="55" y="120"/>
                    </a:lnTo>
                    <a:lnTo>
                      <a:pt x="31" y="169"/>
                    </a:lnTo>
                    <a:lnTo>
                      <a:pt x="23" y="195"/>
                    </a:lnTo>
                    <a:lnTo>
                      <a:pt x="15" y="189"/>
                    </a:lnTo>
                    <a:lnTo>
                      <a:pt x="0" y="204"/>
                    </a:lnTo>
                    <a:lnTo>
                      <a:pt x="0" y="269"/>
                    </a:lnTo>
                    <a:lnTo>
                      <a:pt x="75" y="301"/>
                    </a:lnTo>
                    <a:lnTo>
                      <a:pt x="96" y="290"/>
                    </a:lnTo>
                    <a:lnTo>
                      <a:pt x="144" y="285"/>
                    </a:lnTo>
                    <a:lnTo>
                      <a:pt x="166" y="334"/>
                    </a:lnTo>
                    <a:lnTo>
                      <a:pt x="186" y="337"/>
                    </a:lnTo>
                    <a:lnTo>
                      <a:pt x="199" y="378"/>
                    </a:lnTo>
                    <a:lnTo>
                      <a:pt x="238" y="362"/>
                    </a:lnTo>
                    <a:lnTo>
                      <a:pt x="261" y="414"/>
                    </a:lnTo>
                    <a:lnTo>
                      <a:pt x="327" y="369"/>
                    </a:lnTo>
                    <a:lnTo>
                      <a:pt x="394" y="349"/>
                    </a:lnTo>
                    <a:lnTo>
                      <a:pt x="397" y="327"/>
                    </a:lnTo>
                    <a:lnTo>
                      <a:pt x="343" y="281"/>
                    </a:lnTo>
                    <a:lnTo>
                      <a:pt x="270" y="227"/>
                    </a:lnTo>
                    <a:lnTo>
                      <a:pt x="306" y="182"/>
                    </a:lnTo>
                    <a:lnTo>
                      <a:pt x="309" y="147"/>
                    </a:lnTo>
                    <a:lnTo>
                      <a:pt x="261" y="72"/>
                    </a:lnTo>
                    <a:lnTo>
                      <a:pt x="255" y="43"/>
                    </a:lnTo>
                    <a:lnTo>
                      <a:pt x="253" y="0"/>
                    </a:lnTo>
                    <a:lnTo>
                      <a:pt x="220" y="62"/>
                    </a:lnTo>
                    <a:lnTo>
                      <a:pt x="212" y="62"/>
                    </a:lnTo>
                    <a:lnTo>
                      <a:pt x="171" y="27"/>
                    </a:lnTo>
                    <a:lnTo>
                      <a:pt x="156" y="23"/>
                    </a:lnTo>
                    <a:close/>
                  </a:path>
                </a:pathLst>
              </a:custGeom>
              <a:solidFill>
                <a:srgbClr val="9999FF"/>
              </a:solidFill>
              <a:ln w="12700" cap="rnd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5" name="Rectangle 861">
                <a:extLst>
                  <a:ext uri="{FF2B5EF4-FFF2-40B4-BE49-F238E27FC236}">
                    <a16:creationId xmlns:a16="http://schemas.microsoft.com/office/drawing/2014/main" id="{F58A44D4-0D23-066B-BC9F-69E3D17989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18188" y="2332628"/>
                <a:ext cx="157619" cy="1514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110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Lee</a:t>
                </a:r>
              </a:p>
            </p:txBody>
          </p:sp>
        </p:grpSp>
        <p:grpSp>
          <p:nvGrpSpPr>
            <p:cNvPr id="170" name="Group 26">
              <a:extLst>
                <a:ext uri="{FF2B5EF4-FFF2-40B4-BE49-F238E27FC236}">
                  <a16:creationId xmlns:a16="http://schemas.microsoft.com/office/drawing/2014/main" id="{A26D19AB-36F2-9CEC-1D02-FBAEDF2FB8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07656" y="2465462"/>
              <a:ext cx="1096742" cy="973404"/>
              <a:chOff x="5610225" y="2417754"/>
              <a:chExt cx="1028700" cy="939800"/>
            </a:xfrm>
            <a:noFill/>
          </p:grpSpPr>
          <p:sp>
            <p:nvSpPr>
              <p:cNvPr id="292" name="Freeform 864">
                <a:extLst>
                  <a:ext uri="{FF2B5EF4-FFF2-40B4-BE49-F238E27FC236}">
                    <a16:creationId xmlns:a16="http://schemas.microsoft.com/office/drawing/2014/main" id="{0A2610B8-0AAA-DF0B-1981-641FBCE1AB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0225" y="2417754"/>
                <a:ext cx="1028700" cy="939800"/>
              </a:xfrm>
              <a:custGeom>
                <a:avLst/>
                <a:gdLst>
                  <a:gd name="T0" fmla="*/ 2147483647 w 606"/>
                  <a:gd name="T1" fmla="*/ 2147483647 h 532"/>
                  <a:gd name="T2" fmla="*/ 2147483647 w 606"/>
                  <a:gd name="T3" fmla="*/ 2147483647 h 532"/>
                  <a:gd name="T4" fmla="*/ 0 w 606"/>
                  <a:gd name="T5" fmla="*/ 2147483647 h 532"/>
                  <a:gd name="T6" fmla="*/ 2147483647 w 606"/>
                  <a:gd name="T7" fmla="*/ 2147483647 h 532"/>
                  <a:gd name="T8" fmla="*/ 2147483647 w 606"/>
                  <a:gd name="T9" fmla="*/ 2147483647 h 532"/>
                  <a:gd name="T10" fmla="*/ 0 w 606"/>
                  <a:gd name="T11" fmla="*/ 2147483647 h 532"/>
                  <a:gd name="T12" fmla="*/ 0 w 606"/>
                  <a:gd name="T13" fmla="*/ 2147483647 h 532"/>
                  <a:gd name="T14" fmla="*/ 2147483647 w 606"/>
                  <a:gd name="T15" fmla="*/ 2147483647 h 532"/>
                  <a:gd name="T16" fmla="*/ 2147483647 w 606"/>
                  <a:gd name="T17" fmla="*/ 2147483647 h 532"/>
                  <a:gd name="T18" fmla="*/ 2147483647 w 606"/>
                  <a:gd name="T19" fmla="*/ 2147483647 h 532"/>
                  <a:gd name="T20" fmla="*/ 2147483647 w 606"/>
                  <a:gd name="T21" fmla="*/ 2147483647 h 532"/>
                  <a:gd name="T22" fmla="*/ 2147483647 w 606"/>
                  <a:gd name="T23" fmla="*/ 2147483647 h 532"/>
                  <a:gd name="T24" fmla="*/ 2147483647 w 606"/>
                  <a:gd name="T25" fmla="*/ 2147483647 h 532"/>
                  <a:gd name="T26" fmla="*/ 2147483647 w 606"/>
                  <a:gd name="T27" fmla="*/ 2147483647 h 532"/>
                  <a:gd name="T28" fmla="*/ 2147483647 w 606"/>
                  <a:gd name="T29" fmla="*/ 2147483647 h 532"/>
                  <a:gd name="T30" fmla="*/ 2147483647 w 606"/>
                  <a:gd name="T31" fmla="*/ 2147483647 h 532"/>
                  <a:gd name="T32" fmla="*/ 2147483647 w 606"/>
                  <a:gd name="T33" fmla="*/ 2147483647 h 532"/>
                  <a:gd name="T34" fmla="*/ 2147483647 w 606"/>
                  <a:gd name="T35" fmla="*/ 2147483647 h 532"/>
                  <a:gd name="T36" fmla="*/ 2147483647 w 606"/>
                  <a:gd name="T37" fmla="*/ 2147483647 h 532"/>
                  <a:gd name="T38" fmla="*/ 2147483647 w 606"/>
                  <a:gd name="T39" fmla="*/ 2147483647 h 532"/>
                  <a:gd name="T40" fmla="*/ 2147483647 w 606"/>
                  <a:gd name="T41" fmla="*/ 2147483647 h 532"/>
                  <a:gd name="T42" fmla="*/ 2147483647 w 606"/>
                  <a:gd name="T43" fmla="*/ 2147483647 h 532"/>
                  <a:gd name="T44" fmla="*/ 2147483647 w 606"/>
                  <a:gd name="T45" fmla="*/ 2147483647 h 532"/>
                  <a:gd name="T46" fmla="*/ 2147483647 w 606"/>
                  <a:gd name="T47" fmla="*/ 2147483647 h 532"/>
                  <a:gd name="T48" fmla="*/ 2147483647 w 606"/>
                  <a:gd name="T49" fmla="*/ 2147483647 h 532"/>
                  <a:gd name="T50" fmla="*/ 2147483647 w 606"/>
                  <a:gd name="T51" fmla="*/ 2147483647 h 532"/>
                  <a:gd name="T52" fmla="*/ 2147483647 w 606"/>
                  <a:gd name="T53" fmla="*/ 2147483647 h 532"/>
                  <a:gd name="T54" fmla="*/ 2147483647 w 606"/>
                  <a:gd name="T55" fmla="*/ 2147483647 h 532"/>
                  <a:gd name="T56" fmla="*/ 2147483647 w 606"/>
                  <a:gd name="T57" fmla="*/ 2147483647 h 532"/>
                  <a:gd name="T58" fmla="*/ 2147483647 w 606"/>
                  <a:gd name="T59" fmla="*/ 2147483647 h 532"/>
                  <a:gd name="T60" fmla="*/ 2147483647 w 606"/>
                  <a:gd name="T61" fmla="*/ 2147483647 h 532"/>
                  <a:gd name="T62" fmla="*/ 2147483647 w 606"/>
                  <a:gd name="T63" fmla="*/ 2147483647 h 532"/>
                  <a:gd name="T64" fmla="*/ 2147483647 w 606"/>
                  <a:gd name="T65" fmla="*/ 2147483647 h 532"/>
                  <a:gd name="T66" fmla="*/ 2147483647 w 606"/>
                  <a:gd name="T67" fmla="*/ 2147483647 h 532"/>
                  <a:gd name="T68" fmla="*/ 2147483647 w 606"/>
                  <a:gd name="T69" fmla="*/ 2147483647 h 532"/>
                  <a:gd name="T70" fmla="*/ 2147483647 w 606"/>
                  <a:gd name="T71" fmla="*/ 2147483647 h 532"/>
                  <a:gd name="T72" fmla="*/ 2147483647 w 606"/>
                  <a:gd name="T73" fmla="*/ 2147483647 h 532"/>
                  <a:gd name="T74" fmla="*/ 2147483647 w 606"/>
                  <a:gd name="T75" fmla="*/ 0 h 532"/>
                  <a:gd name="T76" fmla="*/ 2147483647 w 606"/>
                  <a:gd name="T77" fmla="*/ 2147483647 h 532"/>
                  <a:gd name="T78" fmla="*/ 2147483647 w 606"/>
                  <a:gd name="T79" fmla="*/ 2147483647 h 532"/>
                  <a:gd name="T80" fmla="*/ 2147483647 w 606"/>
                  <a:gd name="T81" fmla="*/ 2147483647 h 53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606" h="532">
                    <a:moveTo>
                      <a:pt x="4" y="78"/>
                    </a:moveTo>
                    <a:lnTo>
                      <a:pt x="27" y="130"/>
                    </a:lnTo>
                    <a:lnTo>
                      <a:pt x="0" y="173"/>
                    </a:lnTo>
                    <a:lnTo>
                      <a:pt x="25" y="207"/>
                    </a:lnTo>
                    <a:lnTo>
                      <a:pt x="7" y="222"/>
                    </a:lnTo>
                    <a:lnTo>
                      <a:pt x="0" y="243"/>
                    </a:lnTo>
                    <a:lnTo>
                      <a:pt x="0" y="261"/>
                    </a:lnTo>
                    <a:lnTo>
                      <a:pt x="29" y="391"/>
                    </a:lnTo>
                    <a:lnTo>
                      <a:pt x="6" y="411"/>
                    </a:lnTo>
                    <a:lnTo>
                      <a:pt x="22" y="437"/>
                    </a:lnTo>
                    <a:lnTo>
                      <a:pt x="44" y="473"/>
                    </a:lnTo>
                    <a:lnTo>
                      <a:pt x="87" y="532"/>
                    </a:lnTo>
                    <a:lnTo>
                      <a:pt x="129" y="457"/>
                    </a:lnTo>
                    <a:lnTo>
                      <a:pt x="138" y="462"/>
                    </a:lnTo>
                    <a:lnTo>
                      <a:pt x="142" y="443"/>
                    </a:lnTo>
                    <a:lnTo>
                      <a:pt x="155" y="458"/>
                    </a:lnTo>
                    <a:lnTo>
                      <a:pt x="179" y="448"/>
                    </a:lnTo>
                    <a:lnTo>
                      <a:pt x="175" y="423"/>
                    </a:lnTo>
                    <a:lnTo>
                      <a:pt x="217" y="414"/>
                    </a:lnTo>
                    <a:lnTo>
                      <a:pt x="217" y="404"/>
                    </a:lnTo>
                    <a:lnTo>
                      <a:pt x="532" y="224"/>
                    </a:lnTo>
                    <a:lnTo>
                      <a:pt x="606" y="179"/>
                    </a:lnTo>
                    <a:lnTo>
                      <a:pt x="595" y="166"/>
                    </a:lnTo>
                    <a:lnTo>
                      <a:pt x="579" y="159"/>
                    </a:lnTo>
                    <a:lnTo>
                      <a:pt x="564" y="151"/>
                    </a:lnTo>
                    <a:lnTo>
                      <a:pt x="519" y="123"/>
                    </a:lnTo>
                    <a:lnTo>
                      <a:pt x="516" y="145"/>
                    </a:lnTo>
                    <a:lnTo>
                      <a:pt x="450" y="166"/>
                    </a:lnTo>
                    <a:lnTo>
                      <a:pt x="383" y="211"/>
                    </a:lnTo>
                    <a:lnTo>
                      <a:pt x="361" y="158"/>
                    </a:lnTo>
                    <a:lnTo>
                      <a:pt x="322" y="174"/>
                    </a:lnTo>
                    <a:lnTo>
                      <a:pt x="309" y="133"/>
                    </a:lnTo>
                    <a:lnTo>
                      <a:pt x="288" y="130"/>
                    </a:lnTo>
                    <a:lnTo>
                      <a:pt x="267" y="81"/>
                    </a:lnTo>
                    <a:lnTo>
                      <a:pt x="220" y="87"/>
                    </a:lnTo>
                    <a:lnTo>
                      <a:pt x="198" y="98"/>
                    </a:lnTo>
                    <a:lnTo>
                      <a:pt x="123" y="65"/>
                    </a:lnTo>
                    <a:lnTo>
                      <a:pt x="123" y="0"/>
                    </a:lnTo>
                    <a:lnTo>
                      <a:pt x="50" y="70"/>
                    </a:lnTo>
                    <a:lnTo>
                      <a:pt x="22" y="63"/>
                    </a:lnTo>
                    <a:lnTo>
                      <a:pt x="4" y="78"/>
                    </a:lnTo>
                    <a:close/>
                  </a:path>
                </a:pathLst>
              </a:custGeom>
              <a:solidFill>
                <a:srgbClr val="9999FF"/>
              </a:solidFill>
              <a:ln w="12700" cap="rnd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3" name="Rectangle 866">
                <a:extLst>
                  <a:ext uri="{FF2B5EF4-FFF2-40B4-BE49-F238E27FC236}">
                    <a16:creationId xmlns:a16="http://schemas.microsoft.com/office/drawing/2014/main" id="{039ACE54-2833-D1EC-4624-78AC3475D0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2194" y="2805166"/>
                <a:ext cx="304731" cy="1514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110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Sumter</a:t>
                </a:r>
              </a:p>
            </p:txBody>
          </p:sp>
        </p:grpSp>
        <p:grpSp>
          <p:nvGrpSpPr>
            <p:cNvPr id="171" name="Group 28">
              <a:extLst>
                <a:ext uri="{FF2B5EF4-FFF2-40B4-BE49-F238E27FC236}">
                  <a16:creationId xmlns:a16="http://schemas.microsoft.com/office/drawing/2014/main" id="{016DF0FB-9183-7ED9-EA2B-E8C5069EA9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81428" y="2973540"/>
              <a:ext cx="900412" cy="761295"/>
              <a:chOff x="5022850" y="2908282"/>
              <a:chExt cx="844550" cy="735013"/>
            </a:xfrm>
            <a:noFill/>
          </p:grpSpPr>
          <p:sp>
            <p:nvSpPr>
              <p:cNvPr id="290" name="Freeform 869">
                <a:extLst>
                  <a:ext uri="{FF2B5EF4-FFF2-40B4-BE49-F238E27FC236}">
                    <a16:creationId xmlns:a16="http://schemas.microsoft.com/office/drawing/2014/main" id="{6635D298-6F32-4360-E33D-DC58986C19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22850" y="2908282"/>
                <a:ext cx="844550" cy="735013"/>
              </a:xfrm>
              <a:custGeom>
                <a:avLst/>
                <a:gdLst>
                  <a:gd name="T0" fmla="*/ 2147483647 w 497"/>
                  <a:gd name="T1" fmla="*/ 2147483647 h 416"/>
                  <a:gd name="T2" fmla="*/ 2147483647 w 497"/>
                  <a:gd name="T3" fmla="*/ 2147483647 h 416"/>
                  <a:gd name="T4" fmla="*/ 2147483647 w 497"/>
                  <a:gd name="T5" fmla="*/ 2147483647 h 416"/>
                  <a:gd name="T6" fmla="*/ 2147483647 w 497"/>
                  <a:gd name="T7" fmla="*/ 2147483647 h 416"/>
                  <a:gd name="T8" fmla="*/ 2147483647 w 497"/>
                  <a:gd name="T9" fmla="*/ 2147483647 h 416"/>
                  <a:gd name="T10" fmla="*/ 2147483647 w 497"/>
                  <a:gd name="T11" fmla="*/ 2147483647 h 416"/>
                  <a:gd name="T12" fmla="*/ 2147483647 w 497"/>
                  <a:gd name="T13" fmla="*/ 0 h 416"/>
                  <a:gd name="T14" fmla="*/ 2147483647 w 497"/>
                  <a:gd name="T15" fmla="*/ 2147483647 h 416"/>
                  <a:gd name="T16" fmla="*/ 2147483647 w 497"/>
                  <a:gd name="T17" fmla="*/ 2147483647 h 416"/>
                  <a:gd name="T18" fmla="*/ 2147483647 w 497"/>
                  <a:gd name="T19" fmla="*/ 2147483647 h 416"/>
                  <a:gd name="T20" fmla="*/ 2147483647 w 497"/>
                  <a:gd name="T21" fmla="*/ 2147483647 h 416"/>
                  <a:gd name="T22" fmla="*/ 0 w 497"/>
                  <a:gd name="T23" fmla="*/ 2147483647 h 416"/>
                  <a:gd name="T24" fmla="*/ 0 w 497"/>
                  <a:gd name="T25" fmla="*/ 2147483647 h 416"/>
                  <a:gd name="T26" fmla="*/ 2147483647 w 497"/>
                  <a:gd name="T27" fmla="*/ 2147483647 h 416"/>
                  <a:gd name="T28" fmla="*/ 2147483647 w 497"/>
                  <a:gd name="T29" fmla="*/ 2147483647 h 416"/>
                  <a:gd name="T30" fmla="*/ 2147483647 w 497"/>
                  <a:gd name="T31" fmla="*/ 2147483647 h 416"/>
                  <a:gd name="T32" fmla="*/ 2147483647 w 497"/>
                  <a:gd name="T33" fmla="*/ 2147483647 h 416"/>
                  <a:gd name="T34" fmla="*/ 2147483647 w 497"/>
                  <a:gd name="T35" fmla="*/ 2147483647 h 416"/>
                  <a:gd name="T36" fmla="*/ 2147483647 w 497"/>
                  <a:gd name="T37" fmla="*/ 2147483647 h 416"/>
                  <a:gd name="T38" fmla="*/ 2147483647 w 497"/>
                  <a:gd name="T39" fmla="*/ 2147483647 h 416"/>
                  <a:gd name="T40" fmla="*/ 2147483647 w 497"/>
                  <a:gd name="T41" fmla="*/ 2147483647 h 416"/>
                  <a:gd name="T42" fmla="*/ 2147483647 w 497"/>
                  <a:gd name="T43" fmla="*/ 2147483647 h 416"/>
                  <a:gd name="T44" fmla="*/ 2147483647 w 497"/>
                  <a:gd name="T45" fmla="*/ 2147483647 h 416"/>
                  <a:gd name="T46" fmla="*/ 2147483647 w 497"/>
                  <a:gd name="T47" fmla="*/ 2147483647 h 416"/>
                  <a:gd name="T48" fmla="*/ 2147483647 w 497"/>
                  <a:gd name="T49" fmla="*/ 2147483647 h 416"/>
                  <a:gd name="T50" fmla="*/ 2147483647 w 497"/>
                  <a:gd name="T51" fmla="*/ 2147483647 h 416"/>
                  <a:gd name="T52" fmla="*/ 2147483647 w 497"/>
                  <a:gd name="T53" fmla="*/ 2147483647 h 416"/>
                  <a:gd name="T54" fmla="*/ 2147483647 w 497"/>
                  <a:gd name="T55" fmla="*/ 2147483647 h 416"/>
                  <a:gd name="T56" fmla="*/ 2147483647 w 497"/>
                  <a:gd name="T57" fmla="*/ 2147483647 h 416"/>
                  <a:gd name="T58" fmla="*/ 2147483647 w 497"/>
                  <a:gd name="T59" fmla="*/ 2147483647 h 416"/>
                  <a:gd name="T60" fmla="*/ 2147483647 w 497"/>
                  <a:gd name="T61" fmla="*/ 2147483647 h 416"/>
                  <a:gd name="T62" fmla="*/ 2147483647 w 497"/>
                  <a:gd name="T63" fmla="*/ 2147483647 h 416"/>
                  <a:gd name="T64" fmla="*/ 2147483647 w 497"/>
                  <a:gd name="T65" fmla="*/ 2147483647 h 416"/>
                  <a:gd name="T66" fmla="*/ 2147483647 w 497"/>
                  <a:gd name="T67" fmla="*/ 2147483647 h 416"/>
                  <a:gd name="T68" fmla="*/ 2147483647 w 497"/>
                  <a:gd name="T69" fmla="*/ 2147483647 h 416"/>
                  <a:gd name="T70" fmla="*/ 2147483647 w 497"/>
                  <a:gd name="T71" fmla="*/ 2147483647 h 416"/>
                  <a:gd name="T72" fmla="*/ 2147483647 w 497"/>
                  <a:gd name="T73" fmla="*/ 2147483647 h 416"/>
                  <a:gd name="T74" fmla="*/ 2147483647 w 497"/>
                  <a:gd name="T75" fmla="*/ 2147483647 h 416"/>
                  <a:gd name="T76" fmla="*/ 2147483647 w 497"/>
                  <a:gd name="T77" fmla="*/ 2147483647 h 416"/>
                  <a:gd name="T78" fmla="*/ 2147483647 w 497"/>
                  <a:gd name="T79" fmla="*/ 2147483647 h 416"/>
                  <a:gd name="T80" fmla="*/ 2147483647 w 497"/>
                  <a:gd name="T81" fmla="*/ 2147483647 h 416"/>
                  <a:gd name="T82" fmla="*/ 2147483647 w 497"/>
                  <a:gd name="T83" fmla="*/ 2147483647 h 416"/>
                  <a:gd name="T84" fmla="*/ 2147483647 w 497"/>
                  <a:gd name="T85" fmla="*/ 2147483647 h 416"/>
                  <a:gd name="T86" fmla="*/ 2147483647 w 497"/>
                  <a:gd name="T87" fmla="*/ 2147483647 h 416"/>
                  <a:gd name="T88" fmla="*/ 2147483647 w 497"/>
                  <a:gd name="T89" fmla="*/ 2147483647 h 416"/>
                  <a:gd name="T90" fmla="*/ 2147483647 w 497"/>
                  <a:gd name="T91" fmla="*/ 2147483647 h 416"/>
                  <a:gd name="T92" fmla="*/ 2147483647 w 497"/>
                  <a:gd name="T93" fmla="*/ 2147483647 h 416"/>
                  <a:gd name="T94" fmla="*/ 2147483647 w 497"/>
                  <a:gd name="T95" fmla="*/ 2147483647 h 416"/>
                  <a:gd name="T96" fmla="*/ 2147483647 w 497"/>
                  <a:gd name="T97" fmla="*/ 2147483647 h 41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497" h="416">
                    <a:moveTo>
                      <a:pt x="352" y="133"/>
                    </a:moveTo>
                    <a:lnTo>
                      <a:pt x="335" y="125"/>
                    </a:lnTo>
                    <a:lnTo>
                      <a:pt x="231" y="112"/>
                    </a:lnTo>
                    <a:lnTo>
                      <a:pt x="214" y="98"/>
                    </a:lnTo>
                    <a:lnTo>
                      <a:pt x="106" y="51"/>
                    </a:lnTo>
                    <a:lnTo>
                      <a:pt x="83" y="51"/>
                    </a:lnTo>
                    <a:lnTo>
                      <a:pt x="37" y="0"/>
                    </a:lnTo>
                    <a:lnTo>
                      <a:pt x="29" y="5"/>
                    </a:lnTo>
                    <a:lnTo>
                      <a:pt x="23" y="15"/>
                    </a:lnTo>
                    <a:lnTo>
                      <a:pt x="23" y="65"/>
                    </a:lnTo>
                    <a:lnTo>
                      <a:pt x="9" y="90"/>
                    </a:lnTo>
                    <a:lnTo>
                      <a:pt x="0" y="109"/>
                    </a:lnTo>
                    <a:lnTo>
                      <a:pt x="0" y="133"/>
                    </a:lnTo>
                    <a:lnTo>
                      <a:pt x="14" y="141"/>
                    </a:lnTo>
                    <a:lnTo>
                      <a:pt x="37" y="98"/>
                    </a:lnTo>
                    <a:lnTo>
                      <a:pt x="80" y="95"/>
                    </a:lnTo>
                    <a:lnTo>
                      <a:pt x="108" y="118"/>
                    </a:lnTo>
                    <a:lnTo>
                      <a:pt x="18" y="173"/>
                    </a:lnTo>
                    <a:lnTo>
                      <a:pt x="73" y="234"/>
                    </a:lnTo>
                    <a:lnTo>
                      <a:pt x="101" y="225"/>
                    </a:lnTo>
                    <a:lnTo>
                      <a:pt x="114" y="264"/>
                    </a:lnTo>
                    <a:lnTo>
                      <a:pt x="140" y="269"/>
                    </a:lnTo>
                    <a:lnTo>
                      <a:pt x="154" y="262"/>
                    </a:lnTo>
                    <a:lnTo>
                      <a:pt x="167" y="255"/>
                    </a:lnTo>
                    <a:lnTo>
                      <a:pt x="268" y="326"/>
                    </a:lnTo>
                    <a:lnTo>
                      <a:pt x="270" y="334"/>
                    </a:lnTo>
                    <a:lnTo>
                      <a:pt x="270" y="344"/>
                    </a:lnTo>
                    <a:lnTo>
                      <a:pt x="275" y="348"/>
                    </a:lnTo>
                    <a:lnTo>
                      <a:pt x="303" y="369"/>
                    </a:lnTo>
                    <a:lnTo>
                      <a:pt x="340" y="402"/>
                    </a:lnTo>
                    <a:lnTo>
                      <a:pt x="357" y="411"/>
                    </a:lnTo>
                    <a:lnTo>
                      <a:pt x="375" y="416"/>
                    </a:lnTo>
                    <a:lnTo>
                      <a:pt x="383" y="405"/>
                    </a:lnTo>
                    <a:lnTo>
                      <a:pt x="367" y="388"/>
                    </a:lnTo>
                    <a:lnTo>
                      <a:pt x="381" y="355"/>
                    </a:lnTo>
                    <a:lnTo>
                      <a:pt x="369" y="327"/>
                    </a:lnTo>
                    <a:lnTo>
                      <a:pt x="433" y="329"/>
                    </a:lnTo>
                    <a:lnTo>
                      <a:pt x="456" y="344"/>
                    </a:lnTo>
                    <a:lnTo>
                      <a:pt x="479" y="355"/>
                    </a:lnTo>
                    <a:lnTo>
                      <a:pt x="497" y="374"/>
                    </a:lnTo>
                    <a:lnTo>
                      <a:pt x="490" y="339"/>
                    </a:lnTo>
                    <a:lnTo>
                      <a:pt x="479" y="314"/>
                    </a:lnTo>
                    <a:lnTo>
                      <a:pt x="464" y="297"/>
                    </a:lnTo>
                    <a:lnTo>
                      <a:pt x="451" y="285"/>
                    </a:lnTo>
                    <a:lnTo>
                      <a:pt x="442" y="272"/>
                    </a:lnTo>
                    <a:lnTo>
                      <a:pt x="432" y="254"/>
                    </a:lnTo>
                    <a:lnTo>
                      <a:pt x="389" y="195"/>
                    </a:lnTo>
                    <a:lnTo>
                      <a:pt x="367" y="158"/>
                    </a:lnTo>
                    <a:lnTo>
                      <a:pt x="352" y="133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rnd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1" name="Rectangle 871">
                <a:extLst>
                  <a:ext uri="{FF2B5EF4-FFF2-40B4-BE49-F238E27FC236}">
                    <a16:creationId xmlns:a16="http://schemas.microsoft.com/office/drawing/2014/main" id="{397B9A78-87B0-5A2E-A0DD-B49EC2A8BA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90753" y="3178053"/>
                <a:ext cx="352017" cy="1514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110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Calhoun</a:t>
                </a:r>
              </a:p>
            </p:txBody>
          </p:sp>
        </p:grpSp>
        <p:grpSp>
          <p:nvGrpSpPr>
            <p:cNvPr id="172" name="Group 22">
              <a:extLst>
                <a:ext uri="{FF2B5EF4-FFF2-40B4-BE49-F238E27FC236}">
                  <a16:creationId xmlns:a16="http://schemas.microsoft.com/office/drawing/2014/main" id="{6CABDFB5-CB67-138C-AAB1-00AF440EA7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59981" y="2873239"/>
              <a:ext cx="964727" cy="1004645"/>
              <a:chOff x="5752160" y="2811452"/>
              <a:chExt cx="904875" cy="969963"/>
            </a:xfrm>
            <a:noFill/>
          </p:grpSpPr>
          <p:sp>
            <p:nvSpPr>
              <p:cNvPr id="288" name="Freeform 874">
                <a:extLst>
                  <a:ext uri="{FF2B5EF4-FFF2-40B4-BE49-F238E27FC236}">
                    <a16:creationId xmlns:a16="http://schemas.microsoft.com/office/drawing/2014/main" id="{EFF565D3-90C1-3D4B-1024-1478C7FEF7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2160" y="2811452"/>
                <a:ext cx="904875" cy="969963"/>
              </a:xfrm>
              <a:custGeom>
                <a:avLst/>
                <a:gdLst>
                  <a:gd name="T0" fmla="*/ 2147483647 w 533"/>
                  <a:gd name="T1" fmla="*/ 0 h 549"/>
                  <a:gd name="T2" fmla="*/ 2147483647 w 533"/>
                  <a:gd name="T3" fmla="*/ 2147483647 h 549"/>
                  <a:gd name="T4" fmla="*/ 2147483647 w 533"/>
                  <a:gd name="T5" fmla="*/ 2147483647 h 549"/>
                  <a:gd name="T6" fmla="*/ 2147483647 w 533"/>
                  <a:gd name="T7" fmla="*/ 2147483647 h 549"/>
                  <a:gd name="T8" fmla="*/ 2147483647 w 533"/>
                  <a:gd name="T9" fmla="*/ 2147483647 h 549"/>
                  <a:gd name="T10" fmla="*/ 2147483647 w 533"/>
                  <a:gd name="T11" fmla="*/ 2147483647 h 549"/>
                  <a:gd name="T12" fmla="*/ 2147483647 w 533"/>
                  <a:gd name="T13" fmla="*/ 2147483647 h 549"/>
                  <a:gd name="T14" fmla="*/ 2147483647 w 533"/>
                  <a:gd name="T15" fmla="*/ 2147483647 h 549"/>
                  <a:gd name="T16" fmla="*/ 2147483647 w 533"/>
                  <a:gd name="T17" fmla="*/ 2147483647 h 549"/>
                  <a:gd name="T18" fmla="*/ 0 w 533"/>
                  <a:gd name="T19" fmla="*/ 2147483647 h 549"/>
                  <a:gd name="T20" fmla="*/ 2147483647 w 533"/>
                  <a:gd name="T21" fmla="*/ 2147483647 h 549"/>
                  <a:gd name="T22" fmla="*/ 2147483647 w 533"/>
                  <a:gd name="T23" fmla="*/ 2147483647 h 549"/>
                  <a:gd name="T24" fmla="*/ 2147483647 w 533"/>
                  <a:gd name="T25" fmla="*/ 2147483647 h 549"/>
                  <a:gd name="T26" fmla="*/ 2147483647 w 533"/>
                  <a:gd name="T27" fmla="*/ 2147483647 h 549"/>
                  <a:gd name="T28" fmla="*/ 2147483647 w 533"/>
                  <a:gd name="T29" fmla="*/ 2147483647 h 549"/>
                  <a:gd name="T30" fmla="*/ 2147483647 w 533"/>
                  <a:gd name="T31" fmla="*/ 2147483647 h 549"/>
                  <a:gd name="T32" fmla="*/ 2147483647 w 533"/>
                  <a:gd name="T33" fmla="*/ 2147483647 h 549"/>
                  <a:gd name="T34" fmla="*/ 2147483647 w 533"/>
                  <a:gd name="T35" fmla="*/ 2147483647 h 549"/>
                  <a:gd name="T36" fmla="*/ 2147483647 w 533"/>
                  <a:gd name="T37" fmla="*/ 2147483647 h 549"/>
                  <a:gd name="T38" fmla="*/ 2147483647 w 533"/>
                  <a:gd name="T39" fmla="*/ 2147483647 h 549"/>
                  <a:gd name="T40" fmla="*/ 2147483647 w 533"/>
                  <a:gd name="T41" fmla="*/ 2147483647 h 549"/>
                  <a:gd name="T42" fmla="*/ 2147483647 w 533"/>
                  <a:gd name="T43" fmla="*/ 2147483647 h 549"/>
                  <a:gd name="T44" fmla="*/ 2147483647 w 533"/>
                  <a:gd name="T45" fmla="*/ 2147483647 h 549"/>
                  <a:gd name="T46" fmla="*/ 2147483647 w 533"/>
                  <a:gd name="T47" fmla="*/ 2147483647 h 549"/>
                  <a:gd name="T48" fmla="*/ 2147483647 w 533"/>
                  <a:gd name="T49" fmla="*/ 2147483647 h 549"/>
                  <a:gd name="T50" fmla="*/ 2147483647 w 533"/>
                  <a:gd name="T51" fmla="*/ 2147483647 h 549"/>
                  <a:gd name="T52" fmla="*/ 2147483647 w 533"/>
                  <a:gd name="T53" fmla="*/ 2147483647 h 549"/>
                  <a:gd name="T54" fmla="*/ 2147483647 w 533"/>
                  <a:gd name="T55" fmla="*/ 2147483647 h 549"/>
                  <a:gd name="T56" fmla="*/ 2147483647 w 533"/>
                  <a:gd name="T57" fmla="*/ 2147483647 h 549"/>
                  <a:gd name="T58" fmla="*/ 2147483647 w 533"/>
                  <a:gd name="T59" fmla="*/ 2147483647 h 549"/>
                  <a:gd name="T60" fmla="*/ 2147483647 w 533"/>
                  <a:gd name="T61" fmla="*/ 2147483647 h 549"/>
                  <a:gd name="T62" fmla="*/ 2147483647 w 533"/>
                  <a:gd name="T63" fmla="*/ 2147483647 h 549"/>
                  <a:gd name="T64" fmla="*/ 2147483647 w 533"/>
                  <a:gd name="T65" fmla="*/ 2147483647 h 549"/>
                  <a:gd name="T66" fmla="*/ 2147483647 w 533"/>
                  <a:gd name="T67" fmla="*/ 2147483647 h 549"/>
                  <a:gd name="T68" fmla="*/ 2147483647 w 533"/>
                  <a:gd name="T69" fmla="*/ 2147483647 h 549"/>
                  <a:gd name="T70" fmla="*/ 2147483647 w 533"/>
                  <a:gd name="T71" fmla="*/ 2147483647 h 549"/>
                  <a:gd name="T72" fmla="*/ 2147483647 w 533"/>
                  <a:gd name="T73" fmla="*/ 2147483647 h 549"/>
                  <a:gd name="T74" fmla="*/ 2147483647 w 533"/>
                  <a:gd name="T75" fmla="*/ 2147483647 h 549"/>
                  <a:gd name="T76" fmla="*/ 2147483647 w 533"/>
                  <a:gd name="T77" fmla="*/ 2147483647 h 549"/>
                  <a:gd name="T78" fmla="*/ 2147483647 w 533"/>
                  <a:gd name="T79" fmla="*/ 2147483647 h 549"/>
                  <a:gd name="T80" fmla="*/ 2147483647 w 533"/>
                  <a:gd name="T81" fmla="*/ 2147483647 h 549"/>
                  <a:gd name="T82" fmla="*/ 2147483647 w 533"/>
                  <a:gd name="T83" fmla="*/ 0 h 54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0" t="0" r="r" b="b"/>
                <a:pathLst>
                  <a:path w="533" h="549">
                    <a:moveTo>
                      <a:pt x="446" y="0"/>
                    </a:moveTo>
                    <a:lnTo>
                      <a:pt x="131" y="180"/>
                    </a:lnTo>
                    <a:lnTo>
                      <a:pt x="131" y="190"/>
                    </a:lnTo>
                    <a:lnTo>
                      <a:pt x="89" y="199"/>
                    </a:lnTo>
                    <a:lnTo>
                      <a:pt x="93" y="224"/>
                    </a:lnTo>
                    <a:lnTo>
                      <a:pt x="69" y="235"/>
                    </a:lnTo>
                    <a:lnTo>
                      <a:pt x="56" y="219"/>
                    </a:lnTo>
                    <a:lnTo>
                      <a:pt x="51" y="238"/>
                    </a:lnTo>
                    <a:lnTo>
                      <a:pt x="43" y="233"/>
                    </a:lnTo>
                    <a:lnTo>
                      <a:pt x="0" y="309"/>
                    </a:lnTo>
                    <a:lnTo>
                      <a:pt x="11" y="326"/>
                    </a:lnTo>
                    <a:lnTo>
                      <a:pt x="19" y="340"/>
                    </a:lnTo>
                    <a:lnTo>
                      <a:pt x="32" y="352"/>
                    </a:lnTo>
                    <a:lnTo>
                      <a:pt x="47" y="368"/>
                    </a:lnTo>
                    <a:lnTo>
                      <a:pt x="58" y="393"/>
                    </a:lnTo>
                    <a:lnTo>
                      <a:pt x="66" y="429"/>
                    </a:lnTo>
                    <a:lnTo>
                      <a:pt x="126" y="490"/>
                    </a:lnTo>
                    <a:lnTo>
                      <a:pt x="146" y="501"/>
                    </a:lnTo>
                    <a:lnTo>
                      <a:pt x="181" y="502"/>
                    </a:lnTo>
                    <a:lnTo>
                      <a:pt x="253" y="488"/>
                    </a:lnTo>
                    <a:lnTo>
                      <a:pt x="259" y="490"/>
                    </a:lnTo>
                    <a:lnTo>
                      <a:pt x="248" y="546"/>
                    </a:lnTo>
                    <a:lnTo>
                      <a:pt x="261" y="539"/>
                    </a:lnTo>
                    <a:lnTo>
                      <a:pt x="276" y="539"/>
                    </a:lnTo>
                    <a:lnTo>
                      <a:pt x="319" y="549"/>
                    </a:lnTo>
                    <a:lnTo>
                      <a:pt x="312" y="514"/>
                    </a:lnTo>
                    <a:lnTo>
                      <a:pt x="295" y="475"/>
                    </a:lnTo>
                    <a:lnTo>
                      <a:pt x="307" y="479"/>
                    </a:lnTo>
                    <a:lnTo>
                      <a:pt x="323" y="479"/>
                    </a:lnTo>
                    <a:lnTo>
                      <a:pt x="314" y="464"/>
                    </a:lnTo>
                    <a:lnTo>
                      <a:pt x="317" y="445"/>
                    </a:lnTo>
                    <a:lnTo>
                      <a:pt x="339" y="445"/>
                    </a:lnTo>
                    <a:lnTo>
                      <a:pt x="362" y="457"/>
                    </a:lnTo>
                    <a:lnTo>
                      <a:pt x="446" y="211"/>
                    </a:lnTo>
                    <a:lnTo>
                      <a:pt x="433" y="178"/>
                    </a:lnTo>
                    <a:lnTo>
                      <a:pt x="456" y="144"/>
                    </a:lnTo>
                    <a:lnTo>
                      <a:pt x="478" y="144"/>
                    </a:lnTo>
                    <a:lnTo>
                      <a:pt x="525" y="72"/>
                    </a:lnTo>
                    <a:lnTo>
                      <a:pt x="533" y="60"/>
                    </a:lnTo>
                    <a:lnTo>
                      <a:pt x="486" y="52"/>
                    </a:lnTo>
                    <a:lnTo>
                      <a:pt x="470" y="54"/>
                    </a:lnTo>
                    <a:lnTo>
                      <a:pt x="446" y="0"/>
                    </a:lnTo>
                    <a:close/>
                  </a:path>
                </a:pathLst>
              </a:custGeom>
              <a:solidFill>
                <a:srgbClr val="9999FF"/>
              </a:solidFill>
              <a:ln w="12700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9" name="Rectangle 876">
                <a:extLst>
                  <a:ext uri="{FF2B5EF4-FFF2-40B4-BE49-F238E27FC236}">
                    <a16:creationId xmlns:a16="http://schemas.microsoft.com/office/drawing/2014/main" id="{7DA104C1-6867-EA35-D167-C1DA86D4DA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59739" y="3260021"/>
                <a:ext cx="436080" cy="1514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110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Clarendon</a:t>
                </a:r>
              </a:p>
            </p:txBody>
          </p:sp>
        </p:grpSp>
        <p:grpSp>
          <p:nvGrpSpPr>
            <p:cNvPr id="173" name="Group 13">
              <a:extLst>
                <a:ext uri="{FF2B5EF4-FFF2-40B4-BE49-F238E27FC236}">
                  <a16:creationId xmlns:a16="http://schemas.microsoft.com/office/drawing/2014/main" id="{E88F73B7-D779-4E7D-9F40-A4D7A422CB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48831" y="2212245"/>
              <a:ext cx="1023964" cy="940519"/>
              <a:chOff x="6398419" y="2173278"/>
              <a:chExt cx="960438" cy="908050"/>
            </a:xfrm>
            <a:noFill/>
          </p:grpSpPr>
          <p:sp>
            <p:nvSpPr>
              <p:cNvPr id="286" name="Freeform 879">
                <a:extLst>
                  <a:ext uri="{FF2B5EF4-FFF2-40B4-BE49-F238E27FC236}">
                    <a16:creationId xmlns:a16="http://schemas.microsoft.com/office/drawing/2014/main" id="{D01F71D4-D431-7AD2-7D31-1069A559CD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98419" y="2173278"/>
                <a:ext cx="960438" cy="908050"/>
              </a:xfrm>
              <a:custGeom>
                <a:avLst/>
                <a:gdLst>
                  <a:gd name="T0" fmla="*/ 2147483647 w 566"/>
                  <a:gd name="T1" fmla="*/ 0 h 514"/>
                  <a:gd name="T2" fmla="*/ 2147483647 w 566"/>
                  <a:gd name="T3" fmla="*/ 2147483647 h 514"/>
                  <a:gd name="T4" fmla="*/ 2147483647 w 566"/>
                  <a:gd name="T5" fmla="*/ 2147483647 h 514"/>
                  <a:gd name="T6" fmla="*/ 2147483647 w 566"/>
                  <a:gd name="T7" fmla="*/ 2147483647 h 514"/>
                  <a:gd name="T8" fmla="*/ 2147483647 w 566"/>
                  <a:gd name="T9" fmla="*/ 2147483647 h 514"/>
                  <a:gd name="T10" fmla="*/ 0 w 566"/>
                  <a:gd name="T11" fmla="*/ 2147483647 h 514"/>
                  <a:gd name="T12" fmla="*/ 2147483647 w 566"/>
                  <a:gd name="T13" fmla="*/ 2147483647 h 514"/>
                  <a:gd name="T14" fmla="*/ 2147483647 w 566"/>
                  <a:gd name="T15" fmla="*/ 2147483647 h 514"/>
                  <a:gd name="T16" fmla="*/ 2147483647 w 566"/>
                  <a:gd name="T17" fmla="*/ 2147483647 h 514"/>
                  <a:gd name="T18" fmla="*/ 2147483647 w 566"/>
                  <a:gd name="T19" fmla="*/ 2147483647 h 514"/>
                  <a:gd name="T20" fmla="*/ 2147483647 w 566"/>
                  <a:gd name="T21" fmla="*/ 2147483647 h 514"/>
                  <a:gd name="T22" fmla="*/ 2147483647 w 566"/>
                  <a:gd name="T23" fmla="*/ 2147483647 h 514"/>
                  <a:gd name="T24" fmla="*/ 2147483647 w 566"/>
                  <a:gd name="T25" fmla="*/ 2147483647 h 514"/>
                  <a:gd name="T26" fmla="*/ 2147483647 w 566"/>
                  <a:gd name="T27" fmla="*/ 2147483647 h 514"/>
                  <a:gd name="T28" fmla="*/ 2147483647 w 566"/>
                  <a:gd name="T29" fmla="*/ 2147483647 h 514"/>
                  <a:gd name="T30" fmla="*/ 2147483647 w 566"/>
                  <a:gd name="T31" fmla="*/ 2147483647 h 514"/>
                  <a:gd name="T32" fmla="*/ 2147483647 w 566"/>
                  <a:gd name="T33" fmla="*/ 2147483647 h 514"/>
                  <a:gd name="T34" fmla="*/ 2147483647 w 566"/>
                  <a:gd name="T35" fmla="*/ 2147483647 h 514"/>
                  <a:gd name="T36" fmla="*/ 2147483647 w 566"/>
                  <a:gd name="T37" fmla="*/ 2147483647 h 514"/>
                  <a:gd name="T38" fmla="*/ 2147483647 w 566"/>
                  <a:gd name="T39" fmla="*/ 2147483647 h 514"/>
                  <a:gd name="T40" fmla="*/ 2147483647 w 566"/>
                  <a:gd name="T41" fmla="*/ 2147483647 h 514"/>
                  <a:gd name="T42" fmla="*/ 2147483647 w 566"/>
                  <a:gd name="T43" fmla="*/ 2147483647 h 514"/>
                  <a:gd name="T44" fmla="*/ 2147483647 w 566"/>
                  <a:gd name="T45" fmla="*/ 2147483647 h 514"/>
                  <a:gd name="T46" fmla="*/ 2147483647 w 566"/>
                  <a:gd name="T47" fmla="*/ 2147483647 h 514"/>
                  <a:gd name="T48" fmla="*/ 2147483647 w 566"/>
                  <a:gd name="T49" fmla="*/ 2147483647 h 514"/>
                  <a:gd name="T50" fmla="*/ 2147483647 w 566"/>
                  <a:gd name="T51" fmla="*/ 2147483647 h 514"/>
                  <a:gd name="T52" fmla="*/ 2147483647 w 566"/>
                  <a:gd name="T53" fmla="*/ 2147483647 h 514"/>
                  <a:gd name="T54" fmla="*/ 2147483647 w 566"/>
                  <a:gd name="T55" fmla="*/ 2147483647 h 514"/>
                  <a:gd name="T56" fmla="*/ 2147483647 w 566"/>
                  <a:gd name="T57" fmla="*/ 2147483647 h 514"/>
                  <a:gd name="T58" fmla="*/ 2147483647 w 566"/>
                  <a:gd name="T59" fmla="*/ 2147483647 h 514"/>
                  <a:gd name="T60" fmla="*/ 2147483647 w 566"/>
                  <a:gd name="T61" fmla="*/ 2147483647 h 514"/>
                  <a:gd name="T62" fmla="*/ 2147483647 w 566"/>
                  <a:gd name="T63" fmla="*/ 2147483647 h 514"/>
                  <a:gd name="T64" fmla="*/ 2147483647 w 566"/>
                  <a:gd name="T65" fmla="*/ 2147483647 h 514"/>
                  <a:gd name="T66" fmla="*/ 2147483647 w 566"/>
                  <a:gd name="T67" fmla="*/ 2147483647 h 514"/>
                  <a:gd name="T68" fmla="*/ 2147483647 w 566"/>
                  <a:gd name="T69" fmla="*/ 2147483647 h 514"/>
                  <a:gd name="T70" fmla="*/ 2147483647 w 566"/>
                  <a:gd name="T71" fmla="*/ 2147483647 h 514"/>
                  <a:gd name="T72" fmla="*/ 2147483647 w 566"/>
                  <a:gd name="T73" fmla="*/ 2147483647 h 514"/>
                  <a:gd name="T74" fmla="*/ 2147483647 w 566"/>
                  <a:gd name="T75" fmla="*/ 2147483647 h 514"/>
                  <a:gd name="T76" fmla="*/ 2147483647 w 566"/>
                  <a:gd name="T77" fmla="*/ 2147483647 h 514"/>
                  <a:gd name="T78" fmla="*/ 2147483647 w 566"/>
                  <a:gd name="T79" fmla="*/ 2147483647 h 514"/>
                  <a:gd name="T80" fmla="*/ 2147483647 w 566"/>
                  <a:gd name="T81" fmla="*/ 2147483647 h 514"/>
                  <a:gd name="T82" fmla="*/ 2147483647 w 566"/>
                  <a:gd name="T83" fmla="*/ 2147483647 h 514"/>
                  <a:gd name="T84" fmla="*/ 2147483647 w 566"/>
                  <a:gd name="T85" fmla="*/ 2147483647 h 514"/>
                  <a:gd name="T86" fmla="*/ 2147483647 w 566"/>
                  <a:gd name="T87" fmla="*/ 0 h 51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566" h="514">
                    <a:moveTo>
                      <a:pt x="317" y="0"/>
                    </a:moveTo>
                    <a:lnTo>
                      <a:pt x="283" y="1"/>
                    </a:lnTo>
                    <a:lnTo>
                      <a:pt x="273" y="5"/>
                    </a:lnTo>
                    <a:lnTo>
                      <a:pt x="260" y="50"/>
                    </a:lnTo>
                    <a:lnTo>
                      <a:pt x="214" y="47"/>
                    </a:lnTo>
                    <a:lnTo>
                      <a:pt x="0" y="214"/>
                    </a:lnTo>
                    <a:lnTo>
                      <a:pt x="54" y="260"/>
                    </a:lnTo>
                    <a:lnTo>
                      <a:pt x="99" y="287"/>
                    </a:lnTo>
                    <a:lnTo>
                      <a:pt x="115" y="296"/>
                    </a:lnTo>
                    <a:lnTo>
                      <a:pt x="131" y="303"/>
                    </a:lnTo>
                    <a:lnTo>
                      <a:pt x="142" y="315"/>
                    </a:lnTo>
                    <a:lnTo>
                      <a:pt x="67" y="361"/>
                    </a:lnTo>
                    <a:lnTo>
                      <a:pt x="91" y="415"/>
                    </a:lnTo>
                    <a:lnTo>
                      <a:pt x="107" y="413"/>
                    </a:lnTo>
                    <a:lnTo>
                      <a:pt x="154" y="421"/>
                    </a:lnTo>
                    <a:lnTo>
                      <a:pt x="169" y="418"/>
                    </a:lnTo>
                    <a:lnTo>
                      <a:pt x="191" y="421"/>
                    </a:lnTo>
                    <a:lnTo>
                      <a:pt x="218" y="466"/>
                    </a:lnTo>
                    <a:lnTo>
                      <a:pt x="263" y="466"/>
                    </a:lnTo>
                    <a:lnTo>
                      <a:pt x="281" y="497"/>
                    </a:lnTo>
                    <a:lnTo>
                      <a:pt x="291" y="487"/>
                    </a:lnTo>
                    <a:lnTo>
                      <a:pt x="334" y="490"/>
                    </a:lnTo>
                    <a:lnTo>
                      <a:pt x="354" y="472"/>
                    </a:lnTo>
                    <a:lnTo>
                      <a:pt x="376" y="497"/>
                    </a:lnTo>
                    <a:lnTo>
                      <a:pt x="488" y="514"/>
                    </a:lnTo>
                    <a:lnTo>
                      <a:pt x="534" y="504"/>
                    </a:lnTo>
                    <a:lnTo>
                      <a:pt x="566" y="469"/>
                    </a:lnTo>
                    <a:lnTo>
                      <a:pt x="566" y="448"/>
                    </a:lnTo>
                    <a:lnTo>
                      <a:pt x="516" y="386"/>
                    </a:lnTo>
                    <a:lnTo>
                      <a:pt x="474" y="330"/>
                    </a:lnTo>
                    <a:lnTo>
                      <a:pt x="464" y="326"/>
                    </a:lnTo>
                    <a:lnTo>
                      <a:pt x="462" y="310"/>
                    </a:lnTo>
                    <a:lnTo>
                      <a:pt x="434" y="224"/>
                    </a:lnTo>
                    <a:lnTo>
                      <a:pt x="440" y="193"/>
                    </a:lnTo>
                    <a:lnTo>
                      <a:pt x="418" y="159"/>
                    </a:lnTo>
                    <a:lnTo>
                      <a:pt x="406" y="128"/>
                    </a:lnTo>
                    <a:lnTo>
                      <a:pt x="425" y="108"/>
                    </a:lnTo>
                    <a:lnTo>
                      <a:pt x="418" y="102"/>
                    </a:lnTo>
                    <a:lnTo>
                      <a:pt x="409" y="79"/>
                    </a:lnTo>
                    <a:lnTo>
                      <a:pt x="399" y="54"/>
                    </a:lnTo>
                    <a:lnTo>
                      <a:pt x="398" y="30"/>
                    </a:lnTo>
                    <a:lnTo>
                      <a:pt x="393" y="18"/>
                    </a:lnTo>
                    <a:lnTo>
                      <a:pt x="354" y="5"/>
                    </a:lnTo>
                    <a:lnTo>
                      <a:pt x="317" y="0"/>
                    </a:lnTo>
                    <a:close/>
                  </a:path>
                </a:pathLst>
              </a:custGeom>
              <a:solidFill>
                <a:srgbClr val="9999FF"/>
              </a:solidFill>
              <a:ln w="12700" cap="rnd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" name="Rectangle 881">
                <a:extLst>
                  <a:ext uri="{FF2B5EF4-FFF2-40B4-BE49-F238E27FC236}">
                    <a16:creationId xmlns:a16="http://schemas.microsoft.com/office/drawing/2014/main" id="{340CC1D4-7064-3DF5-42AB-7702E88010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4261" y="2557795"/>
                <a:ext cx="367780" cy="1514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110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Florence</a:t>
                </a:r>
              </a:p>
            </p:txBody>
          </p:sp>
        </p:grpSp>
        <p:grpSp>
          <p:nvGrpSpPr>
            <p:cNvPr id="174" name="Group 15807">
              <a:extLst>
                <a:ext uri="{FF2B5EF4-FFF2-40B4-BE49-F238E27FC236}">
                  <a16:creationId xmlns:a16="http://schemas.microsoft.com/office/drawing/2014/main" id="{0AB298B0-6945-A45E-B1A2-CAB33520FF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840540" y="3665775"/>
              <a:ext cx="834404" cy="705389"/>
              <a:chOff x="4046030" y="3575835"/>
              <a:chExt cx="782638" cy="681038"/>
            </a:xfrm>
            <a:noFill/>
          </p:grpSpPr>
          <p:sp>
            <p:nvSpPr>
              <p:cNvPr id="284" name="Freeform 912">
                <a:extLst>
                  <a:ext uri="{FF2B5EF4-FFF2-40B4-BE49-F238E27FC236}">
                    <a16:creationId xmlns:a16="http://schemas.microsoft.com/office/drawing/2014/main" id="{20062FCF-28D8-E75B-A0B7-15F298D085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6030" y="3575835"/>
                <a:ext cx="782638" cy="681038"/>
              </a:xfrm>
              <a:custGeom>
                <a:avLst/>
                <a:gdLst>
                  <a:gd name="T0" fmla="*/ 2147483647 w 461"/>
                  <a:gd name="T1" fmla="*/ 0 h 386"/>
                  <a:gd name="T2" fmla="*/ 0 w 461"/>
                  <a:gd name="T3" fmla="*/ 2147483647 h 386"/>
                  <a:gd name="T4" fmla="*/ 0 w 461"/>
                  <a:gd name="T5" fmla="*/ 2147483647 h 386"/>
                  <a:gd name="T6" fmla="*/ 2147483647 w 461"/>
                  <a:gd name="T7" fmla="*/ 2147483647 h 386"/>
                  <a:gd name="T8" fmla="*/ 2147483647 w 461"/>
                  <a:gd name="T9" fmla="*/ 2147483647 h 386"/>
                  <a:gd name="T10" fmla="*/ 2147483647 w 461"/>
                  <a:gd name="T11" fmla="*/ 2147483647 h 386"/>
                  <a:gd name="T12" fmla="*/ 2147483647 w 461"/>
                  <a:gd name="T13" fmla="*/ 2147483647 h 386"/>
                  <a:gd name="T14" fmla="*/ 2147483647 w 461"/>
                  <a:gd name="T15" fmla="*/ 2147483647 h 386"/>
                  <a:gd name="T16" fmla="*/ 2147483647 w 461"/>
                  <a:gd name="T17" fmla="*/ 2147483647 h 386"/>
                  <a:gd name="T18" fmla="*/ 2147483647 w 461"/>
                  <a:gd name="T19" fmla="*/ 2147483647 h 386"/>
                  <a:gd name="T20" fmla="*/ 2147483647 w 461"/>
                  <a:gd name="T21" fmla="*/ 2147483647 h 386"/>
                  <a:gd name="T22" fmla="*/ 2147483647 w 461"/>
                  <a:gd name="T23" fmla="*/ 2147483647 h 386"/>
                  <a:gd name="T24" fmla="*/ 2147483647 w 461"/>
                  <a:gd name="T25" fmla="*/ 0 h 38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61" h="386">
                    <a:moveTo>
                      <a:pt x="327" y="0"/>
                    </a:moveTo>
                    <a:lnTo>
                      <a:pt x="0" y="297"/>
                    </a:lnTo>
                    <a:lnTo>
                      <a:pt x="0" y="314"/>
                    </a:lnTo>
                    <a:lnTo>
                      <a:pt x="6" y="331"/>
                    </a:lnTo>
                    <a:lnTo>
                      <a:pt x="89" y="380"/>
                    </a:lnTo>
                    <a:lnTo>
                      <a:pt x="131" y="386"/>
                    </a:lnTo>
                    <a:lnTo>
                      <a:pt x="184" y="328"/>
                    </a:lnTo>
                    <a:lnTo>
                      <a:pt x="203" y="328"/>
                    </a:lnTo>
                    <a:lnTo>
                      <a:pt x="345" y="383"/>
                    </a:lnTo>
                    <a:lnTo>
                      <a:pt x="461" y="350"/>
                    </a:lnTo>
                    <a:lnTo>
                      <a:pt x="449" y="336"/>
                    </a:lnTo>
                    <a:lnTo>
                      <a:pt x="449" y="62"/>
                    </a:lnTo>
                    <a:lnTo>
                      <a:pt x="327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700" cap="rnd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5" name="Rectangle 948">
                <a:extLst>
                  <a:ext uri="{FF2B5EF4-FFF2-40B4-BE49-F238E27FC236}">
                    <a16:creationId xmlns:a16="http://schemas.microsoft.com/office/drawing/2014/main" id="{1CC44359-79F1-F92C-2CBA-46DACDE45D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5437" y="3904647"/>
                <a:ext cx="362526" cy="1514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110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Barnwell</a:t>
                </a:r>
              </a:p>
            </p:txBody>
          </p:sp>
        </p:grpSp>
        <p:grpSp>
          <p:nvGrpSpPr>
            <p:cNvPr id="175" name="Group 21">
              <a:extLst>
                <a:ext uri="{FF2B5EF4-FFF2-40B4-BE49-F238E27FC236}">
                  <a16:creationId xmlns:a16="http://schemas.microsoft.com/office/drawing/2014/main" id="{D71E7064-4E65-2616-F5BB-30E9223D381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52942" y="3775940"/>
              <a:ext cx="631303" cy="733342"/>
              <a:chOff x="4808824" y="3682196"/>
              <a:chExt cx="592138" cy="708025"/>
            </a:xfrm>
            <a:noFill/>
          </p:grpSpPr>
          <p:sp>
            <p:nvSpPr>
              <p:cNvPr id="282" name="Freeform 906">
                <a:extLst>
                  <a:ext uri="{FF2B5EF4-FFF2-40B4-BE49-F238E27FC236}">
                    <a16:creationId xmlns:a16="http://schemas.microsoft.com/office/drawing/2014/main" id="{FE3482E6-9EEB-B2D9-D938-DD040B8E20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824" y="3682196"/>
                <a:ext cx="592138" cy="708025"/>
              </a:xfrm>
              <a:custGeom>
                <a:avLst/>
                <a:gdLst>
                  <a:gd name="T0" fmla="*/ 2147483647 w 349"/>
                  <a:gd name="T1" fmla="*/ 2147483647 h 401"/>
                  <a:gd name="T2" fmla="*/ 2147483647 w 349"/>
                  <a:gd name="T3" fmla="*/ 2147483647 h 401"/>
                  <a:gd name="T4" fmla="*/ 2147483647 w 349"/>
                  <a:gd name="T5" fmla="*/ 2147483647 h 401"/>
                  <a:gd name="T6" fmla="*/ 2147483647 w 349"/>
                  <a:gd name="T7" fmla="*/ 2147483647 h 401"/>
                  <a:gd name="T8" fmla="*/ 2147483647 w 349"/>
                  <a:gd name="T9" fmla="*/ 2147483647 h 401"/>
                  <a:gd name="T10" fmla="*/ 2147483647 w 349"/>
                  <a:gd name="T11" fmla="*/ 2147483647 h 401"/>
                  <a:gd name="T12" fmla="*/ 2147483647 w 349"/>
                  <a:gd name="T13" fmla="*/ 2147483647 h 401"/>
                  <a:gd name="T14" fmla="*/ 2147483647 w 349"/>
                  <a:gd name="T15" fmla="*/ 2147483647 h 401"/>
                  <a:gd name="T16" fmla="*/ 2147483647 w 349"/>
                  <a:gd name="T17" fmla="*/ 2147483647 h 401"/>
                  <a:gd name="T18" fmla="*/ 2147483647 w 349"/>
                  <a:gd name="T19" fmla="*/ 2147483647 h 401"/>
                  <a:gd name="T20" fmla="*/ 2147483647 w 349"/>
                  <a:gd name="T21" fmla="*/ 2147483647 h 401"/>
                  <a:gd name="T22" fmla="*/ 2147483647 w 349"/>
                  <a:gd name="T23" fmla="*/ 2147483647 h 401"/>
                  <a:gd name="T24" fmla="*/ 2147483647 w 349"/>
                  <a:gd name="T25" fmla="*/ 2147483647 h 401"/>
                  <a:gd name="T26" fmla="*/ 2147483647 w 349"/>
                  <a:gd name="T27" fmla="*/ 2147483647 h 401"/>
                  <a:gd name="T28" fmla="*/ 2147483647 w 349"/>
                  <a:gd name="T29" fmla="*/ 2147483647 h 401"/>
                  <a:gd name="T30" fmla="*/ 2147483647 w 349"/>
                  <a:gd name="T31" fmla="*/ 2147483647 h 401"/>
                  <a:gd name="T32" fmla="*/ 2147483647 w 349"/>
                  <a:gd name="T33" fmla="*/ 2147483647 h 401"/>
                  <a:gd name="T34" fmla="*/ 0 w 349"/>
                  <a:gd name="T35" fmla="*/ 0 h 401"/>
                  <a:gd name="T36" fmla="*/ 0 w 349"/>
                  <a:gd name="T37" fmla="*/ 2147483647 h 401"/>
                  <a:gd name="T38" fmla="*/ 2147483647 w 349"/>
                  <a:gd name="T39" fmla="*/ 2147483647 h 40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49" h="401">
                    <a:moveTo>
                      <a:pt x="12" y="287"/>
                    </a:moveTo>
                    <a:lnTo>
                      <a:pt x="42" y="314"/>
                    </a:lnTo>
                    <a:lnTo>
                      <a:pt x="81" y="356"/>
                    </a:lnTo>
                    <a:lnTo>
                      <a:pt x="117" y="401"/>
                    </a:lnTo>
                    <a:lnTo>
                      <a:pt x="233" y="323"/>
                    </a:lnTo>
                    <a:lnTo>
                      <a:pt x="267" y="365"/>
                    </a:lnTo>
                    <a:lnTo>
                      <a:pt x="275" y="348"/>
                    </a:lnTo>
                    <a:lnTo>
                      <a:pt x="273" y="328"/>
                    </a:lnTo>
                    <a:lnTo>
                      <a:pt x="264" y="312"/>
                    </a:lnTo>
                    <a:lnTo>
                      <a:pt x="265" y="304"/>
                    </a:lnTo>
                    <a:lnTo>
                      <a:pt x="349" y="248"/>
                    </a:lnTo>
                    <a:lnTo>
                      <a:pt x="295" y="190"/>
                    </a:lnTo>
                    <a:lnTo>
                      <a:pt x="292" y="176"/>
                    </a:lnTo>
                    <a:lnTo>
                      <a:pt x="209" y="106"/>
                    </a:lnTo>
                    <a:lnTo>
                      <a:pt x="189" y="103"/>
                    </a:lnTo>
                    <a:lnTo>
                      <a:pt x="123" y="53"/>
                    </a:lnTo>
                    <a:lnTo>
                      <a:pt x="111" y="55"/>
                    </a:lnTo>
                    <a:lnTo>
                      <a:pt x="0" y="0"/>
                    </a:lnTo>
                    <a:lnTo>
                      <a:pt x="0" y="274"/>
                    </a:lnTo>
                    <a:lnTo>
                      <a:pt x="12" y="287"/>
                    </a:lnTo>
                    <a:close/>
                  </a:path>
                </a:pathLst>
              </a:custGeom>
              <a:solidFill>
                <a:srgbClr val="00B0F0"/>
              </a:solidFill>
              <a:ln w="12700" cap="rnd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3" name="Rectangle 949">
                <a:extLst>
                  <a:ext uri="{FF2B5EF4-FFF2-40B4-BE49-F238E27FC236}">
                    <a16:creationId xmlns:a16="http://schemas.microsoft.com/office/drawing/2014/main" id="{B723DAE7-2A88-907D-37A1-E9C7958DE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0512" y="3958610"/>
                <a:ext cx="383507" cy="1514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110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Bamberg</a:t>
                </a:r>
              </a:p>
            </p:txBody>
          </p:sp>
        </p:grpSp>
        <p:grpSp>
          <p:nvGrpSpPr>
            <p:cNvPr id="176" name="Group 19">
              <a:extLst>
                <a:ext uri="{FF2B5EF4-FFF2-40B4-BE49-F238E27FC236}">
                  <a16:creationId xmlns:a16="http://schemas.microsoft.com/office/drawing/2014/main" id="{3A518623-61CA-8A6A-C237-7CD467F120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58447" y="4510924"/>
              <a:ext cx="910567" cy="808978"/>
              <a:chOff x="4532315" y="4391809"/>
              <a:chExt cx="854075" cy="781050"/>
            </a:xfrm>
            <a:noFill/>
          </p:grpSpPr>
          <p:sp>
            <p:nvSpPr>
              <p:cNvPr id="280" name="Freeform 909">
                <a:extLst>
                  <a:ext uri="{FF2B5EF4-FFF2-40B4-BE49-F238E27FC236}">
                    <a16:creationId xmlns:a16="http://schemas.microsoft.com/office/drawing/2014/main" id="{F43DAA14-242B-63E9-57DF-734ADA9214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2315" y="4391809"/>
                <a:ext cx="854075" cy="781050"/>
              </a:xfrm>
              <a:custGeom>
                <a:avLst/>
                <a:gdLst>
                  <a:gd name="T0" fmla="*/ 0 w 503"/>
                  <a:gd name="T1" fmla="*/ 2147483647 h 442"/>
                  <a:gd name="T2" fmla="*/ 0 w 503"/>
                  <a:gd name="T3" fmla="*/ 2147483647 h 442"/>
                  <a:gd name="T4" fmla="*/ 2147483647 w 503"/>
                  <a:gd name="T5" fmla="*/ 2147483647 h 442"/>
                  <a:gd name="T6" fmla="*/ 2147483647 w 503"/>
                  <a:gd name="T7" fmla="*/ 2147483647 h 442"/>
                  <a:gd name="T8" fmla="*/ 2147483647 w 503"/>
                  <a:gd name="T9" fmla="*/ 2147483647 h 442"/>
                  <a:gd name="T10" fmla="*/ 2147483647 w 503"/>
                  <a:gd name="T11" fmla="*/ 2147483647 h 442"/>
                  <a:gd name="T12" fmla="*/ 2147483647 w 503"/>
                  <a:gd name="T13" fmla="*/ 2147483647 h 442"/>
                  <a:gd name="T14" fmla="*/ 2147483647 w 503"/>
                  <a:gd name="T15" fmla="*/ 2147483647 h 442"/>
                  <a:gd name="T16" fmla="*/ 2147483647 w 503"/>
                  <a:gd name="T17" fmla="*/ 2147483647 h 442"/>
                  <a:gd name="T18" fmla="*/ 2147483647 w 503"/>
                  <a:gd name="T19" fmla="*/ 2147483647 h 442"/>
                  <a:gd name="T20" fmla="*/ 2147483647 w 503"/>
                  <a:gd name="T21" fmla="*/ 2147483647 h 442"/>
                  <a:gd name="T22" fmla="*/ 2147483647 w 503"/>
                  <a:gd name="T23" fmla="*/ 2147483647 h 442"/>
                  <a:gd name="T24" fmla="*/ 2147483647 w 503"/>
                  <a:gd name="T25" fmla="*/ 2147483647 h 442"/>
                  <a:gd name="T26" fmla="*/ 2147483647 w 503"/>
                  <a:gd name="T27" fmla="*/ 2147483647 h 442"/>
                  <a:gd name="T28" fmla="*/ 2147483647 w 503"/>
                  <a:gd name="T29" fmla="*/ 2147483647 h 442"/>
                  <a:gd name="T30" fmla="*/ 2147483647 w 503"/>
                  <a:gd name="T31" fmla="*/ 2147483647 h 442"/>
                  <a:gd name="T32" fmla="*/ 2147483647 w 503"/>
                  <a:gd name="T33" fmla="*/ 2147483647 h 442"/>
                  <a:gd name="T34" fmla="*/ 2147483647 w 503"/>
                  <a:gd name="T35" fmla="*/ 2147483647 h 442"/>
                  <a:gd name="T36" fmla="*/ 2147483647 w 503"/>
                  <a:gd name="T37" fmla="*/ 2147483647 h 442"/>
                  <a:gd name="T38" fmla="*/ 2147483647 w 503"/>
                  <a:gd name="T39" fmla="*/ 2147483647 h 442"/>
                  <a:gd name="T40" fmla="*/ 2147483647 w 503"/>
                  <a:gd name="T41" fmla="*/ 2147483647 h 442"/>
                  <a:gd name="T42" fmla="*/ 2147483647 w 503"/>
                  <a:gd name="T43" fmla="*/ 0 h 442"/>
                  <a:gd name="T44" fmla="*/ 2147483647 w 503"/>
                  <a:gd name="T45" fmla="*/ 2147483647 h 442"/>
                  <a:gd name="T46" fmla="*/ 2147483647 w 503"/>
                  <a:gd name="T47" fmla="*/ 2147483647 h 442"/>
                  <a:gd name="T48" fmla="*/ 2147483647 w 503"/>
                  <a:gd name="T49" fmla="*/ 2147483647 h 442"/>
                  <a:gd name="T50" fmla="*/ 2147483647 w 503"/>
                  <a:gd name="T51" fmla="*/ 2147483647 h 442"/>
                  <a:gd name="T52" fmla="*/ 2147483647 w 503"/>
                  <a:gd name="T53" fmla="*/ 2147483647 h 442"/>
                  <a:gd name="T54" fmla="*/ 2147483647 w 503"/>
                  <a:gd name="T55" fmla="*/ 2147483647 h 442"/>
                  <a:gd name="T56" fmla="*/ 2147483647 w 503"/>
                  <a:gd name="T57" fmla="*/ 2147483647 h 442"/>
                  <a:gd name="T58" fmla="*/ 0 w 503"/>
                  <a:gd name="T59" fmla="*/ 2147483647 h 442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503" h="442">
                    <a:moveTo>
                      <a:pt x="0" y="267"/>
                    </a:moveTo>
                    <a:lnTo>
                      <a:pt x="0" y="289"/>
                    </a:lnTo>
                    <a:lnTo>
                      <a:pt x="3" y="300"/>
                    </a:lnTo>
                    <a:lnTo>
                      <a:pt x="12" y="322"/>
                    </a:lnTo>
                    <a:lnTo>
                      <a:pt x="8" y="384"/>
                    </a:lnTo>
                    <a:lnTo>
                      <a:pt x="72" y="430"/>
                    </a:lnTo>
                    <a:lnTo>
                      <a:pt x="86" y="433"/>
                    </a:lnTo>
                    <a:lnTo>
                      <a:pt x="97" y="433"/>
                    </a:lnTo>
                    <a:lnTo>
                      <a:pt x="114" y="442"/>
                    </a:lnTo>
                    <a:lnTo>
                      <a:pt x="330" y="260"/>
                    </a:lnTo>
                    <a:lnTo>
                      <a:pt x="386" y="327"/>
                    </a:lnTo>
                    <a:lnTo>
                      <a:pt x="386" y="360"/>
                    </a:lnTo>
                    <a:lnTo>
                      <a:pt x="433" y="391"/>
                    </a:lnTo>
                    <a:lnTo>
                      <a:pt x="458" y="382"/>
                    </a:lnTo>
                    <a:lnTo>
                      <a:pt x="461" y="372"/>
                    </a:lnTo>
                    <a:lnTo>
                      <a:pt x="455" y="365"/>
                    </a:lnTo>
                    <a:lnTo>
                      <a:pt x="461" y="327"/>
                    </a:lnTo>
                    <a:lnTo>
                      <a:pt x="503" y="318"/>
                    </a:lnTo>
                    <a:lnTo>
                      <a:pt x="413" y="168"/>
                    </a:lnTo>
                    <a:lnTo>
                      <a:pt x="393" y="151"/>
                    </a:lnTo>
                    <a:lnTo>
                      <a:pt x="380" y="140"/>
                    </a:lnTo>
                    <a:lnTo>
                      <a:pt x="280" y="0"/>
                    </a:lnTo>
                    <a:lnTo>
                      <a:pt x="144" y="80"/>
                    </a:lnTo>
                    <a:lnTo>
                      <a:pt x="144" y="97"/>
                    </a:lnTo>
                    <a:lnTo>
                      <a:pt x="103" y="136"/>
                    </a:lnTo>
                    <a:lnTo>
                      <a:pt x="101" y="147"/>
                    </a:lnTo>
                    <a:lnTo>
                      <a:pt x="116" y="178"/>
                    </a:lnTo>
                    <a:lnTo>
                      <a:pt x="53" y="230"/>
                    </a:lnTo>
                    <a:lnTo>
                      <a:pt x="45" y="260"/>
                    </a:lnTo>
                    <a:lnTo>
                      <a:pt x="0" y="267"/>
                    </a:lnTo>
                    <a:close/>
                  </a:path>
                </a:pathLst>
              </a:custGeom>
              <a:solidFill>
                <a:srgbClr val="00B0F0"/>
              </a:solidFill>
              <a:ln w="12700" cap="rnd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1" name="Rectangle 950">
                <a:extLst>
                  <a:ext uri="{FF2B5EF4-FFF2-40B4-BE49-F238E27FC236}">
                    <a16:creationId xmlns:a16="http://schemas.microsoft.com/office/drawing/2014/main" id="{C8BC848E-50AA-2A0E-0903-89575AF67E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93283" y="4676173"/>
                <a:ext cx="383541" cy="1514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110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Hampton</a:t>
                </a:r>
              </a:p>
            </p:txBody>
          </p:sp>
        </p:grpSp>
        <p:grpSp>
          <p:nvGrpSpPr>
            <p:cNvPr id="177" name="Group 12">
              <a:extLst>
                <a:ext uri="{FF2B5EF4-FFF2-40B4-BE49-F238E27FC236}">
                  <a16:creationId xmlns:a16="http://schemas.microsoft.com/office/drawing/2014/main" id="{3EFF5C1B-9C56-08E6-D053-22A7F83B45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318366" y="2976828"/>
              <a:ext cx="1132285" cy="1004646"/>
              <a:chOff x="6370185" y="2910673"/>
              <a:chExt cx="1062038" cy="969963"/>
            </a:xfrm>
            <a:noFill/>
          </p:grpSpPr>
          <p:sp>
            <p:nvSpPr>
              <p:cNvPr id="278" name="Freeform 928">
                <a:extLst>
                  <a:ext uri="{FF2B5EF4-FFF2-40B4-BE49-F238E27FC236}">
                    <a16:creationId xmlns:a16="http://schemas.microsoft.com/office/drawing/2014/main" id="{CE1A13F5-289E-528C-3C36-CBB8FFB331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70185" y="2910673"/>
                <a:ext cx="1062038" cy="969963"/>
              </a:xfrm>
              <a:custGeom>
                <a:avLst/>
                <a:gdLst>
                  <a:gd name="T0" fmla="*/ 2147483647 w 625"/>
                  <a:gd name="T1" fmla="*/ 2147483647 h 549"/>
                  <a:gd name="T2" fmla="*/ 2147483647 w 625"/>
                  <a:gd name="T3" fmla="*/ 2147483647 h 549"/>
                  <a:gd name="T4" fmla="*/ 2147483647 w 625"/>
                  <a:gd name="T5" fmla="*/ 2147483647 h 549"/>
                  <a:gd name="T6" fmla="*/ 2147483647 w 625"/>
                  <a:gd name="T7" fmla="*/ 2147483647 h 549"/>
                  <a:gd name="T8" fmla="*/ 2147483647 w 625"/>
                  <a:gd name="T9" fmla="*/ 2147483647 h 549"/>
                  <a:gd name="T10" fmla="*/ 2147483647 w 625"/>
                  <a:gd name="T11" fmla="*/ 2147483647 h 549"/>
                  <a:gd name="T12" fmla="*/ 2147483647 w 625"/>
                  <a:gd name="T13" fmla="*/ 2147483647 h 549"/>
                  <a:gd name="T14" fmla="*/ 2147483647 w 625"/>
                  <a:gd name="T15" fmla="*/ 2147483647 h 549"/>
                  <a:gd name="T16" fmla="*/ 2147483647 w 625"/>
                  <a:gd name="T17" fmla="*/ 2147483647 h 549"/>
                  <a:gd name="T18" fmla="*/ 2147483647 w 625"/>
                  <a:gd name="T19" fmla="*/ 2147483647 h 549"/>
                  <a:gd name="T20" fmla="*/ 2147483647 w 625"/>
                  <a:gd name="T21" fmla="*/ 2147483647 h 549"/>
                  <a:gd name="T22" fmla="*/ 2147483647 w 625"/>
                  <a:gd name="T23" fmla="*/ 0 h 549"/>
                  <a:gd name="T24" fmla="*/ 2147483647 w 625"/>
                  <a:gd name="T25" fmla="*/ 2147483647 h 549"/>
                  <a:gd name="T26" fmla="*/ 2147483647 w 625"/>
                  <a:gd name="T27" fmla="*/ 2147483647 h 549"/>
                  <a:gd name="T28" fmla="*/ 2147483647 w 625"/>
                  <a:gd name="T29" fmla="*/ 2147483647 h 549"/>
                  <a:gd name="T30" fmla="*/ 2147483647 w 625"/>
                  <a:gd name="T31" fmla="*/ 2147483647 h 549"/>
                  <a:gd name="T32" fmla="*/ 2147483647 w 625"/>
                  <a:gd name="T33" fmla="*/ 2147483647 h 549"/>
                  <a:gd name="T34" fmla="*/ 2147483647 w 625"/>
                  <a:gd name="T35" fmla="*/ 2147483647 h 549"/>
                  <a:gd name="T36" fmla="*/ 0 w 625"/>
                  <a:gd name="T37" fmla="*/ 2147483647 h 549"/>
                  <a:gd name="T38" fmla="*/ 2147483647 w 625"/>
                  <a:gd name="T39" fmla="*/ 2147483647 h 549"/>
                  <a:gd name="T40" fmla="*/ 2147483647 w 625"/>
                  <a:gd name="T41" fmla="*/ 2147483647 h 549"/>
                  <a:gd name="T42" fmla="*/ 2147483647 w 625"/>
                  <a:gd name="T43" fmla="*/ 2147483647 h 549"/>
                  <a:gd name="T44" fmla="*/ 2147483647 w 625"/>
                  <a:gd name="T45" fmla="*/ 2147483647 h 549"/>
                  <a:gd name="T46" fmla="*/ 2147483647 w 625"/>
                  <a:gd name="T47" fmla="*/ 2147483647 h 549"/>
                  <a:gd name="T48" fmla="*/ 2147483647 w 625"/>
                  <a:gd name="T49" fmla="*/ 2147483647 h 549"/>
                  <a:gd name="T50" fmla="*/ 2147483647 w 625"/>
                  <a:gd name="T51" fmla="*/ 2147483647 h 549"/>
                  <a:gd name="T52" fmla="*/ 2147483647 w 625"/>
                  <a:gd name="T53" fmla="*/ 2147483647 h 549"/>
                  <a:gd name="T54" fmla="*/ 2147483647 w 625"/>
                  <a:gd name="T55" fmla="*/ 2147483647 h 549"/>
                  <a:gd name="T56" fmla="*/ 2147483647 w 625"/>
                  <a:gd name="T57" fmla="*/ 2147483647 h 549"/>
                  <a:gd name="T58" fmla="*/ 2147483647 w 625"/>
                  <a:gd name="T59" fmla="*/ 2147483647 h 549"/>
                  <a:gd name="T60" fmla="*/ 2147483647 w 625"/>
                  <a:gd name="T61" fmla="*/ 2147483647 h 549"/>
                  <a:gd name="T62" fmla="*/ 2147483647 w 625"/>
                  <a:gd name="T63" fmla="*/ 2147483647 h 549"/>
                  <a:gd name="T64" fmla="*/ 2147483647 w 625"/>
                  <a:gd name="T65" fmla="*/ 2147483647 h 549"/>
                  <a:gd name="T66" fmla="*/ 2147483647 w 625"/>
                  <a:gd name="T67" fmla="*/ 2147483647 h 549"/>
                  <a:gd name="T68" fmla="*/ 2147483647 w 625"/>
                  <a:gd name="T69" fmla="*/ 2147483647 h 549"/>
                  <a:gd name="T70" fmla="*/ 2147483647 w 625"/>
                  <a:gd name="T71" fmla="*/ 2147483647 h 549"/>
                  <a:gd name="T72" fmla="*/ 2147483647 w 625"/>
                  <a:gd name="T73" fmla="*/ 2147483647 h 549"/>
                  <a:gd name="T74" fmla="*/ 2147483647 w 625"/>
                  <a:gd name="T75" fmla="*/ 2147483647 h 549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625" h="549">
                    <a:moveTo>
                      <a:pt x="582" y="51"/>
                    </a:moveTo>
                    <a:lnTo>
                      <a:pt x="551" y="86"/>
                    </a:lnTo>
                    <a:lnTo>
                      <a:pt x="505" y="96"/>
                    </a:lnTo>
                    <a:lnTo>
                      <a:pt x="392" y="79"/>
                    </a:lnTo>
                    <a:lnTo>
                      <a:pt x="370" y="54"/>
                    </a:lnTo>
                    <a:lnTo>
                      <a:pt x="350" y="72"/>
                    </a:lnTo>
                    <a:lnTo>
                      <a:pt x="307" y="68"/>
                    </a:lnTo>
                    <a:lnTo>
                      <a:pt x="297" y="79"/>
                    </a:lnTo>
                    <a:lnTo>
                      <a:pt x="280" y="47"/>
                    </a:lnTo>
                    <a:lnTo>
                      <a:pt x="235" y="47"/>
                    </a:lnTo>
                    <a:lnTo>
                      <a:pt x="207" y="3"/>
                    </a:lnTo>
                    <a:lnTo>
                      <a:pt x="186" y="0"/>
                    </a:lnTo>
                    <a:lnTo>
                      <a:pt x="171" y="3"/>
                    </a:lnTo>
                    <a:lnTo>
                      <a:pt x="162" y="15"/>
                    </a:lnTo>
                    <a:lnTo>
                      <a:pt x="116" y="86"/>
                    </a:lnTo>
                    <a:lnTo>
                      <a:pt x="93" y="86"/>
                    </a:lnTo>
                    <a:lnTo>
                      <a:pt x="71" y="121"/>
                    </a:lnTo>
                    <a:lnTo>
                      <a:pt x="84" y="153"/>
                    </a:lnTo>
                    <a:lnTo>
                      <a:pt x="0" y="400"/>
                    </a:lnTo>
                    <a:lnTo>
                      <a:pt x="56" y="392"/>
                    </a:lnTo>
                    <a:lnTo>
                      <a:pt x="156" y="415"/>
                    </a:lnTo>
                    <a:lnTo>
                      <a:pt x="160" y="441"/>
                    </a:lnTo>
                    <a:lnTo>
                      <a:pt x="212" y="479"/>
                    </a:lnTo>
                    <a:lnTo>
                      <a:pt x="229" y="468"/>
                    </a:lnTo>
                    <a:lnTo>
                      <a:pt x="253" y="508"/>
                    </a:lnTo>
                    <a:lnTo>
                      <a:pt x="274" y="534"/>
                    </a:lnTo>
                    <a:lnTo>
                      <a:pt x="329" y="549"/>
                    </a:lnTo>
                    <a:lnTo>
                      <a:pt x="372" y="508"/>
                    </a:lnTo>
                    <a:lnTo>
                      <a:pt x="400" y="469"/>
                    </a:lnTo>
                    <a:lnTo>
                      <a:pt x="417" y="404"/>
                    </a:lnTo>
                    <a:lnTo>
                      <a:pt x="521" y="312"/>
                    </a:lnTo>
                    <a:lnTo>
                      <a:pt x="543" y="243"/>
                    </a:lnTo>
                    <a:lnTo>
                      <a:pt x="547" y="195"/>
                    </a:lnTo>
                    <a:lnTo>
                      <a:pt x="554" y="184"/>
                    </a:lnTo>
                    <a:lnTo>
                      <a:pt x="594" y="146"/>
                    </a:lnTo>
                    <a:lnTo>
                      <a:pt x="621" y="95"/>
                    </a:lnTo>
                    <a:lnTo>
                      <a:pt x="625" y="84"/>
                    </a:lnTo>
                    <a:lnTo>
                      <a:pt x="582" y="51"/>
                    </a:lnTo>
                    <a:close/>
                  </a:path>
                </a:pathLst>
              </a:custGeom>
              <a:solidFill>
                <a:srgbClr val="9999FF"/>
              </a:solidFill>
              <a:ln w="12700" cap="rnd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9" name="Rectangle 953">
                <a:extLst>
                  <a:ext uri="{FF2B5EF4-FFF2-40B4-BE49-F238E27FC236}">
                    <a16:creationId xmlns:a16="http://schemas.microsoft.com/office/drawing/2014/main" id="{F3045ADD-3614-66A3-C63A-BA97C71A03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6036" y="3288742"/>
                <a:ext cx="541160" cy="1514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110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Williamsburg</a:t>
                </a:r>
              </a:p>
            </p:txBody>
          </p:sp>
        </p:grpSp>
        <p:grpSp>
          <p:nvGrpSpPr>
            <p:cNvPr id="178" name="Group 11">
              <a:extLst>
                <a:ext uri="{FF2B5EF4-FFF2-40B4-BE49-F238E27FC236}">
                  <a16:creationId xmlns:a16="http://schemas.microsoft.com/office/drawing/2014/main" id="{5F84F381-3F25-0041-7B01-327457AA32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081683" y="2235266"/>
              <a:ext cx="665155" cy="1083569"/>
              <a:chOff x="7085614" y="2195095"/>
              <a:chExt cx="623888" cy="1046163"/>
            </a:xfrm>
            <a:noFill/>
          </p:grpSpPr>
          <p:sp>
            <p:nvSpPr>
              <p:cNvPr id="276" name="Freeform 924">
                <a:extLst>
                  <a:ext uri="{FF2B5EF4-FFF2-40B4-BE49-F238E27FC236}">
                    <a16:creationId xmlns:a16="http://schemas.microsoft.com/office/drawing/2014/main" id="{06BE89C4-5D41-F227-0FFB-CD75BB71FC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85614" y="2195095"/>
                <a:ext cx="623888" cy="1046163"/>
              </a:xfrm>
              <a:custGeom>
                <a:avLst/>
                <a:gdLst>
                  <a:gd name="T0" fmla="*/ 2147483647 w 367"/>
                  <a:gd name="T1" fmla="*/ 2147483647 h 592"/>
                  <a:gd name="T2" fmla="*/ 2147483647 w 367"/>
                  <a:gd name="T3" fmla="*/ 2147483647 h 592"/>
                  <a:gd name="T4" fmla="*/ 2147483647 w 367"/>
                  <a:gd name="T5" fmla="*/ 2147483647 h 592"/>
                  <a:gd name="T6" fmla="*/ 0 w 367"/>
                  <a:gd name="T7" fmla="*/ 2147483647 h 592"/>
                  <a:gd name="T8" fmla="*/ 2147483647 w 367"/>
                  <a:gd name="T9" fmla="*/ 2147483647 h 592"/>
                  <a:gd name="T10" fmla="*/ 2147483647 w 367"/>
                  <a:gd name="T11" fmla="*/ 2147483647 h 592"/>
                  <a:gd name="T12" fmla="*/ 2147483647 w 367"/>
                  <a:gd name="T13" fmla="*/ 2147483647 h 592"/>
                  <a:gd name="T14" fmla="*/ 2147483647 w 367"/>
                  <a:gd name="T15" fmla="*/ 2147483647 h 592"/>
                  <a:gd name="T16" fmla="*/ 2147483647 w 367"/>
                  <a:gd name="T17" fmla="*/ 2147483647 h 592"/>
                  <a:gd name="T18" fmla="*/ 2147483647 w 367"/>
                  <a:gd name="T19" fmla="*/ 2147483647 h 592"/>
                  <a:gd name="T20" fmla="*/ 2147483647 w 367"/>
                  <a:gd name="T21" fmla="*/ 2147483647 h 592"/>
                  <a:gd name="T22" fmla="*/ 2147483647 w 367"/>
                  <a:gd name="T23" fmla="*/ 2147483647 h 592"/>
                  <a:gd name="T24" fmla="*/ 2147483647 w 367"/>
                  <a:gd name="T25" fmla="*/ 2147483647 h 592"/>
                  <a:gd name="T26" fmla="*/ 2147483647 w 367"/>
                  <a:gd name="T27" fmla="*/ 2147483647 h 592"/>
                  <a:gd name="T28" fmla="*/ 2147483647 w 367"/>
                  <a:gd name="T29" fmla="*/ 2147483647 h 592"/>
                  <a:gd name="T30" fmla="*/ 2147483647 w 367"/>
                  <a:gd name="T31" fmla="*/ 2147483647 h 592"/>
                  <a:gd name="T32" fmla="*/ 2147483647 w 367"/>
                  <a:gd name="T33" fmla="*/ 2147483647 h 592"/>
                  <a:gd name="T34" fmla="*/ 2147483647 w 367"/>
                  <a:gd name="T35" fmla="*/ 2147483647 h 592"/>
                  <a:gd name="T36" fmla="*/ 2147483647 w 367"/>
                  <a:gd name="T37" fmla="*/ 2147483647 h 592"/>
                  <a:gd name="T38" fmla="*/ 2147483647 w 367"/>
                  <a:gd name="T39" fmla="*/ 2147483647 h 592"/>
                  <a:gd name="T40" fmla="*/ 2147483647 w 367"/>
                  <a:gd name="T41" fmla="*/ 2147483647 h 592"/>
                  <a:gd name="T42" fmla="*/ 2147483647 w 367"/>
                  <a:gd name="T43" fmla="*/ 2147483647 h 592"/>
                  <a:gd name="T44" fmla="*/ 2147483647 w 367"/>
                  <a:gd name="T45" fmla="*/ 2147483647 h 592"/>
                  <a:gd name="T46" fmla="*/ 2147483647 w 367"/>
                  <a:gd name="T47" fmla="*/ 2147483647 h 592"/>
                  <a:gd name="T48" fmla="*/ 2147483647 w 367"/>
                  <a:gd name="T49" fmla="*/ 2147483647 h 592"/>
                  <a:gd name="T50" fmla="*/ 2147483647 w 367"/>
                  <a:gd name="T51" fmla="*/ 2147483647 h 592"/>
                  <a:gd name="T52" fmla="*/ 2147483647 w 367"/>
                  <a:gd name="T53" fmla="*/ 2147483647 h 592"/>
                  <a:gd name="T54" fmla="*/ 2147483647 w 367"/>
                  <a:gd name="T55" fmla="*/ 2147483647 h 592"/>
                  <a:gd name="T56" fmla="*/ 2147483647 w 367"/>
                  <a:gd name="T57" fmla="*/ 2147483647 h 592"/>
                  <a:gd name="T58" fmla="*/ 2147483647 w 367"/>
                  <a:gd name="T59" fmla="*/ 2147483647 h 592"/>
                  <a:gd name="T60" fmla="*/ 2147483647 w 367"/>
                  <a:gd name="T61" fmla="*/ 2147483647 h 592"/>
                  <a:gd name="T62" fmla="*/ 2147483647 w 367"/>
                  <a:gd name="T63" fmla="*/ 2147483647 h 592"/>
                  <a:gd name="T64" fmla="*/ 2147483647 w 367"/>
                  <a:gd name="T65" fmla="*/ 2147483647 h 592"/>
                  <a:gd name="T66" fmla="*/ 2147483647 w 367"/>
                  <a:gd name="T67" fmla="*/ 2147483647 h 592"/>
                  <a:gd name="T68" fmla="*/ 2147483647 w 367"/>
                  <a:gd name="T69" fmla="*/ 2147483647 h 592"/>
                  <a:gd name="T70" fmla="*/ 2147483647 w 367"/>
                  <a:gd name="T71" fmla="*/ 2147483647 h 592"/>
                  <a:gd name="T72" fmla="*/ 2147483647 w 367"/>
                  <a:gd name="T73" fmla="*/ 2147483647 h 592"/>
                  <a:gd name="T74" fmla="*/ 2147483647 w 367"/>
                  <a:gd name="T75" fmla="*/ 2147483647 h 592"/>
                  <a:gd name="T76" fmla="*/ 2147483647 w 367"/>
                  <a:gd name="T77" fmla="*/ 2147483647 h 592"/>
                  <a:gd name="T78" fmla="*/ 2147483647 w 367"/>
                  <a:gd name="T79" fmla="*/ 2147483647 h 592"/>
                  <a:gd name="T80" fmla="*/ 2147483647 w 367"/>
                  <a:gd name="T81" fmla="*/ 2147483647 h 592"/>
                  <a:gd name="T82" fmla="*/ 2147483647 w 367"/>
                  <a:gd name="T83" fmla="*/ 2147483647 h 592"/>
                  <a:gd name="T84" fmla="*/ 2147483647 w 367"/>
                  <a:gd name="T85" fmla="*/ 2147483647 h 592"/>
                  <a:gd name="T86" fmla="*/ 2147483647 w 367"/>
                  <a:gd name="T87" fmla="*/ 2147483647 h 592"/>
                  <a:gd name="T88" fmla="*/ 2147483647 w 367"/>
                  <a:gd name="T89" fmla="*/ 2147483647 h 592"/>
                  <a:gd name="T90" fmla="*/ 2147483647 w 367"/>
                  <a:gd name="T91" fmla="*/ 2147483647 h 592"/>
                  <a:gd name="T92" fmla="*/ 2147483647 w 367"/>
                  <a:gd name="T93" fmla="*/ 2147483647 h 592"/>
                  <a:gd name="T94" fmla="*/ 2147483647 w 367"/>
                  <a:gd name="T95" fmla="*/ 2147483647 h 592"/>
                  <a:gd name="T96" fmla="*/ 2147483647 w 367"/>
                  <a:gd name="T97" fmla="*/ 0 h 592"/>
                  <a:gd name="T98" fmla="*/ 2147483647 w 367"/>
                  <a:gd name="T99" fmla="*/ 2147483647 h 592"/>
                  <a:gd name="T100" fmla="*/ 2147483647 w 367"/>
                  <a:gd name="T101" fmla="*/ 2147483647 h 592"/>
                  <a:gd name="T102" fmla="*/ 2147483647 w 367"/>
                  <a:gd name="T103" fmla="*/ 2147483647 h 592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0" t="0" r="r" b="b"/>
                <a:pathLst>
                  <a:path w="367" h="592">
                    <a:moveTo>
                      <a:pt x="4" y="67"/>
                    </a:moveTo>
                    <a:lnTo>
                      <a:pt x="12" y="90"/>
                    </a:lnTo>
                    <a:lnTo>
                      <a:pt x="19" y="96"/>
                    </a:lnTo>
                    <a:lnTo>
                      <a:pt x="0" y="116"/>
                    </a:lnTo>
                    <a:lnTo>
                      <a:pt x="12" y="147"/>
                    </a:lnTo>
                    <a:lnTo>
                      <a:pt x="34" y="182"/>
                    </a:lnTo>
                    <a:lnTo>
                      <a:pt x="28" y="213"/>
                    </a:lnTo>
                    <a:lnTo>
                      <a:pt x="56" y="298"/>
                    </a:lnTo>
                    <a:lnTo>
                      <a:pt x="58" y="314"/>
                    </a:lnTo>
                    <a:lnTo>
                      <a:pt x="69" y="318"/>
                    </a:lnTo>
                    <a:lnTo>
                      <a:pt x="110" y="374"/>
                    </a:lnTo>
                    <a:lnTo>
                      <a:pt x="161" y="436"/>
                    </a:lnTo>
                    <a:lnTo>
                      <a:pt x="161" y="457"/>
                    </a:lnTo>
                    <a:lnTo>
                      <a:pt x="204" y="490"/>
                    </a:lnTo>
                    <a:lnTo>
                      <a:pt x="200" y="501"/>
                    </a:lnTo>
                    <a:lnTo>
                      <a:pt x="226" y="555"/>
                    </a:lnTo>
                    <a:lnTo>
                      <a:pt x="253" y="571"/>
                    </a:lnTo>
                    <a:lnTo>
                      <a:pt x="278" y="592"/>
                    </a:lnTo>
                    <a:lnTo>
                      <a:pt x="316" y="578"/>
                    </a:lnTo>
                    <a:lnTo>
                      <a:pt x="310" y="555"/>
                    </a:lnTo>
                    <a:lnTo>
                      <a:pt x="297" y="531"/>
                    </a:lnTo>
                    <a:lnTo>
                      <a:pt x="253" y="482"/>
                    </a:lnTo>
                    <a:lnTo>
                      <a:pt x="254" y="455"/>
                    </a:lnTo>
                    <a:lnTo>
                      <a:pt x="252" y="429"/>
                    </a:lnTo>
                    <a:lnTo>
                      <a:pt x="248" y="395"/>
                    </a:lnTo>
                    <a:lnTo>
                      <a:pt x="218" y="386"/>
                    </a:lnTo>
                    <a:lnTo>
                      <a:pt x="213" y="377"/>
                    </a:lnTo>
                    <a:lnTo>
                      <a:pt x="210" y="360"/>
                    </a:lnTo>
                    <a:lnTo>
                      <a:pt x="200" y="352"/>
                    </a:lnTo>
                    <a:lnTo>
                      <a:pt x="179" y="317"/>
                    </a:lnTo>
                    <a:lnTo>
                      <a:pt x="264" y="230"/>
                    </a:lnTo>
                    <a:lnTo>
                      <a:pt x="267" y="217"/>
                    </a:lnTo>
                    <a:lnTo>
                      <a:pt x="267" y="201"/>
                    </a:lnTo>
                    <a:lnTo>
                      <a:pt x="297" y="163"/>
                    </a:lnTo>
                    <a:lnTo>
                      <a:pt x="297" y="138"/>
                    </a:lnTo>
                    <a:lnTo>
                      <a:pt x="319" y="113"/>
                    </a:lnTo>
                    <a:lnTo>
                      <a:pt x="349" y="87"/>
                    </a:lnTo>
                    <a:lnTo>
                      <a:pt x="359" y="44"/>
                    </a:lnTo>
                    <a:lnTo>
                      <a:pt x="367" y="32"/>
                    </a:lnTo>
                    <a:lnTo>
                      <a:pt x="340" y="6"/>
                    </a:lnTo>
                    <a:lnTo>
                      <a:pt x="310" y="30"/>
                    </a:lnTo>
                    <a:lnTo>
                      <a:pt x="286" y="27"/>
                    </a:lnTo>
                    <a:lnTo>
                      <a:pt x="276" y="30"/>
                    </a:lnTo>
                    <a:lnTo>
                      <a:pt x="258" y="39"/>
                    </a:lnTo>
                    <a:lnTo>
                      <a:pt x="228" y="22"/>
                    </a:lnTo>
                    <a:lnTo>
                      <a:pt x="198" y="32"/>
                    </a:lnTo>
                    <a:lnTo>
                      <a:pt x="177" y="14"/>
                    </a:lnTo>
                    <a:lnTo>
                      <a:pt x="163" y="6"/>
                    </a:lnTo>
                    <a:lnTo>
                      <a:pt x="147" y="0"/>
                    </a:lnTo>
                    <a:lnTo>
                      <a:pt x="31" y="39"/>
                    </a:lnTo>
                    <a:lnTo>
                      <a:pt x="25" y="69"/>
                    </a:lnTo>
                    <a:lnTo>
                      <a:pt x="4" y="67"/>
                    </a:lnTo>
                    <a:close/>
                  </a:path>
                </a:pathLst>
              </a:custGeom>
              <a:solidFill>
                <a:srgbClr val="9999FF"/>
              </a:solidFill>
              <a:ln w="4826" cap="rnd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7" name="Rectangle 954">
                <a:extLst>
                  <a:ext uri="{FF2B5EF4-FFF2-40B4-BE49-F238E27FC236}">
                    <a16:creationId xmlns:a16="http://schemas.microsoft.com/office/drawing/2014/main" id="{DB5A6422-B5C3-10DE-5D61-D906272178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2701" y="2411991"/>
                <a:ext cx="288970" cy="1514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110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Marion</a:t>
                </a:r>
              </a:p>
            </p:txBody>
          </p:sp>
        </p:grpSp>
        <p:grpSp>
          <p:nvGrpSpPr>
            <p:cNvPr id="179" name="Group 14">
              <a:extLst>
                <a:ext uri="{FF2B5EF4-FFF2-40B4-BE49-F238E27FC236}">
                  <a16:creationId xmlns:a16="http://schemas.microsoft.com/office/drawing/2014/main" id="{D24C15A9-9C28-4928-CBEE-749CC7A579F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08780" y="3688795"/>
              <a:ext cx="1350618" cy="1178936"/>
              <a:chOff x="5988600" y="3599036"/>
              <a:chExt cx="1266825" cy="1138238"/>
            </a:xfrm>
            <a:noFill/>
          </p:grpSpPr>
          <p:sp>
            <p:nvSpPr>
              <p:cNvPr id="274" name="Freeform 937">
                <a:extLst>
                  <a:ext uri="{FF2B5EF4-FFF2-40B4-BE49-F238E27FC236}">
                    <a16:creationId xmlns:a16="http://schemas.microsoft.com/office/drawing/2014/main" id="{510F4E95-9712-E55A-7164-0B19F2F058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8600" y="3599036"/>
                <a:ext cx="1266825" cy="1138238"/>
              </a:xfrm>
              <a:custGeom>
                <a:avLst/>
                <a:gdLst>
                  <a:gd name="T0" fmla="*/ 2147483647 w 746"/>
                  <a:gd name="T1" fmla="*/ 2147483647 h 644"/>
                  <a:gd name="T2" fmla="*/ 2147483647 w 746"/>
                  <a:gd name="T3" fmla="*/ 2147483647 h 644"/>
                  <a:gd name="T4" fmla="*/ 2147483647 w 746"/>
                  <a:gd name="T5" fmla="*/ 2147483647 h 644"/>
                  <a:gd name="T6" fmla="*/ 2147483647 w 746"/>
                  <a:gd name="T7" fmla="*/ 2147483647 h 644"/>
                  <a:gd name="T8" fmla="*/ 0 w 746"/>
                  <a:gd name="T9" fmla="*/ 2147483647 h 644"/>
                  <a:gd name="T10" fmla="*/ 2147483647 w 746"/>
                  <a:gd name="T11" fmla="*/ 2147483647 h 644"/>
                  <a:gd name="T12" fmla="*/ 2147483647 w 746"/>
                  <a:gd name="T13" fmla="*/ 2147483647 h 644"/>
                  <a:gd name="T14" fmla="*/ 2147483647 w 746"/>
                  <a:gd name="T15" fmla="*/ 2147483647 h 644"/>
                  <a:gd name="T16" fmla="*/ 2147483647 w 746"/>
                  <a:gd name="T17" fmla="*/ 2147483647 h 644"/>
                  <a:gd name="T18" fmla="*/ 2147483647 w 746"/>
                  <a:gd name="T19" fmla="*/ 2147483647 h 644"/>
                  <a:gd name="T20" fmla="*/ 2147483647 w 746"/>
                  <a:gd name="T21" fmla="*/ 2147483647 h 644"/>
                  <a:gd name="T22" fmla="*/ 2147483647 w 746"/>
                  <a:gd name="T23" fmla="*/ 2147483647 h 644"/>
                  <a:gd name="T24" fmla="*/ 2147483647 w 746"/>
                  <a:gd name="T25" fmla="*/ 2147483647 h 644"/>
                  <a:gd name="T26" fmla="*/ 2147483647 w 746"/>
                  <a:gd name="T27" fmla="*/ 2147483647 h 644"/>
                  <a:gd name="T28" fmla="*/ 2147483647 w 746"/>
                  <a:gd name="T29" fmla="*/ 2147483647 h 644"/>
                  <a:gd name="T30" fmla="*/ 2147483647 w 746"/>
                  <a:gd name="T31" fmla="*/ 2147483647 h 644"/>
                  <a:gd name="T32" fmla="*/ 2147483647 w 746"/>
                  <a:gd name="T33" fmla="*/ 2147483647 h 644"/>
                  <a:gd name="T34" fmla="*/ 2147483647 w 746"/>
                  <a:gd name="T35" fmla="*/ 2147483647 h 644"/>
                  <a:gd name="T36" fmla="*/ 2147483647 w 746"/>
                  <a:gd name="T37" fmla="*/ 2147483647 h 644"/>
                  <a:gd name="T38" fmla="*/ 2147483647 w 746"/>
                  <a:gd name="T39" fmla="*/ 2147483647 h 644"/>
                  <a:gd name="T40" fmla="*/ 2147483647 w 746"/>
                  <a:gd name="T41" fmla="*/ 2147483647 h 644"/>
                  <a:gd name="T42" fmla="*/ 2147483647 w 746"/>
                  <a:gd name="T43" fmla="*/ 2147483647 h 644"/>
                  <a:gd name="T44" fmla="*/ 2147483647 w 746"/>
                  <a:gd name="T45" fmla="*/ 2147483647 h 644"/>
                  <a:gd name="T46" fmla="*/ 2147483647 w 746"/>
                  <a:gd name="T47" fmla="*/ 2147483647 h 644"/>
                  <a:gd name="T48" fmla="*/ 2147483647 w 746"/>
                  <a:gd name="T49" fmla="*/ 2147483647 h 644"/>
                  <a:gd name="T50" fmla="*/ 2147483647 w 746"/>
                  <a:gd name="T51" fmla="*/ 2147483647 h 644"/>
                  <a:gd name="T52" fmla="*/ 2147483647 w 746"/>
                  <a:gd name="T53" fmla="*/ 2147483647 h 644"/>
                  <a:gd name="T54" fmla="*/ 2147483647 w 746"/>
                  <a:gd name="T55" fmla="*/ 2147483647 h 644"/>
                  <a:gd name="T56" fmla="*/ 2147483647 w 746"/>
                  <a:gd name="T57" fmla="*/ 2147483647 h 644"/>
                  <a:gd name="T58" fmla="*/ 2147483647 w 746"/>
                  <a:gd name="T59" fmla="*/ 2147483647 h 644"/>
                  <a:gd name="T60" fmla="*/ 2147483647 w 746"/>
                  <a:gd name="T61" fmla="*/ 2147483647 h 644"/>
                  <a:gd name="T62" fmla="*/ 2147483647 w 746"/>
                  <a:gd name="T63" fmla="*/ 2147483647 h 644"/>
                  <a:gd name="T64" fmla="*/ 2147483647 w 746"/>
                  <a:gd name="T65" fmla="*/ 2147483647 h 644"/>
                  <a:gd name="T66" fmla="*/ 2147483647 w 746"/>
                  <a:gd name="T67" fmla="*/ 2147483647 h 644"/>
                  <a:gd name="T68" fmla="*/ 2147483647 w 746"/>
                  <a:gd name="T69" fmla="*/ 2147483647 h 644"/>
                  <a:gd name="T70" fmla="*/ 2147483647 w 746"/>
                  <a:gd name="T71" fmla="*/ 2147483647 h 644"/>
                  <a:gd name="T72" fmla="*/ 2147483647 w 746"/>
                  <a:gd name="T73" fmla="*/ 2147483647 h 644"/>
                  <a:gd name="T74" fmla="*/ 2147483647 w 746"/>
                  <a:gd name="T75" fmla="*/ 2147483647 h 644"/>
                  <a:gd name="T76" fmla="*/ 2147483647 w 746"/>
                  <a:gd name="T77" fmla="*/ 2147483647 h 644"/>
                  <a:gd name="T78" fmla="*/ 2147483647 w 746"/>
                  <a:gd name="T79" fmla="*/ 2147483647 h 644"/>
                  <a:gd name="T80" fmla="*/ 2147483647 w 746"/>
                  <a:gd name="T81" fmla="*/ 2147483647 h 644"/>
                  <a:gd name="T82" fmla="*/ 2147483647 w 746"/>
                  <a:gd name="T83" fmla="*/ 2147483647 h 644"/>
                  <a:gd name="T84" fmla="*/ 2147483647 w 746"/>
                  <a:gd name="T85" fmla="*/ 2147483647 h 644"/>
                  <a:gd name="T86" fmla="*/ 2147483647 w 746"/>
                  <a:gd name="T87" fmla="*/ 2147483647 h 644"/>
                  <a:gd name="T88" fmla="*/ 2147483647 w 746"/>
                  <a:gd name="T89" fmla="*/ 2147483647 h 644"/>
                  <a:gd name="T90" fmla="*/ 2147483647 w 746"/>
                  <a:gd name="T91" fmla="*/ 2147483647 h 644"/>
                  <a:gd name="T92" fmla="*/ 2147483647 w 746"/>
                  <a:gd name="T93" fmla="*/ 2147483647 h 644"/>
                  <a:gd name="T94" fmla="*/ 2147483647 w 746"/>
                  <a:gd name="T95" fmla="*/ 0 h 644"/>
                  <a:gd name="T96" fmla="*/ 2147483647 w 746"/>
                  <a:gd name="T97" fmla="*/ 0 h 644"/>
                  <a:gd name="T98" fmla="*/ 2147483647 w 746"/>
                  <a:gd name="T99" fmla="*/ 2147483647 h 644"/>
                  <a:gd name="T100" fmla="*/ 2147483647 w 746"/>
                  <a:gd name="T101" fmla="*/ 2147483647 h 644"/>
                  <a:gd name="T102" fmla="*/ 2147483647 w 746"/>
                  <a:gd name="T103" fmla="*/ 2147483647 h 644"/>
                  <a:gd name="T104" fmla="*/ 2147483647 w 746"/>
                  <a:gd name="T105" fmla="*/ 2147483647 h 644"/>
                  <a:gd name="T106" fmla="*/ 2147483647 w 746"/>
                  <a:gd name="T107" fmla="*/ 2147483647 h 644"/>
                  <a:gd name="T108" fmla="*/ 2147483647 w 746"/>
                  <a:gd name="T109" fmla="*/ 2147483647 h 644"/>
                  <a:gd name="T110" fmla="*/ 2147483647 w 746"/>
                  <a:gd name="T111" fmla="*/ 2147483647 h 644"/>
                  <a:gd name="T112" fmla="*/ 2147483647 w 746"/>
                  <a:gd name="T113" fmla="*/ 2147483647 h 644"/>
                  <a:gd name="T114" fmla="*/ 2147483647 w 746"/>
                  <a:gd name="T115" fmla="*/ 2147483647 h 644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0" t="0" r="r" b="b"/>
                <a:pathLst>
                  <a:path w="746" h="644">
                    <a:moveTo>
                      <a:pt x="113" y="100"/>
                    </a:moveTo>
                    <a:lnTo>
                      <a:pt x="96" y="169"/>
                    </a:lnTo>
                    <a:lnTo>
                      <a:pt x="48" y="208"/>
                    </a:lnTo>
                    <a:lnTo>
                      <a:pt x="18" y="200"/>
                    </a:lnTo>
                    <a:lnTo>
                      <a:pt x="0" y="218"/>
                    </a:lnTo>
                    <a:lnTo>
                      <a:pt x="19" y="258"/>
                    </a:lnTo>
                    <a:lnTo>
                      <a:pt x="54" y="256"/>
                    </a:lnTo>
                    <a:lnTo>
                      <a:pt x="54" y="275"/>
                    </a:lnTo>
                    <a:lnTo>
                      <a:pt x="50" y="287"/>
                    </a:lnTo>
                    <a:lnTo>
                      <a:pt x="31" y="321"/>
                    </a:lnTo>
                    <a:lnTo>
                      <a:pt x="147" y="425"/>
                    </a:lnTo>
                    <a:lnTo>
                      <a:pt x="212" y="482"/>
                    </a:lnTo>
                    <a:lnTo>
                      <a:pt x="266" y="482"/>
                    </a:lnTo>
                    <a:lnTo>
                      <a:pt x="311" y="568"/>
                    </a:lnTo>
                    <a:lnTo>
                      <a:pt x="329" y="576"/>
                    </a:lnTo>
                    <a:lnTo>
                      <a:pt x="348" y="578"/>
                    </a:lnTo>
                    <a:lnTo>
                      <a:pt x="355" y="622"/>
                    </a:lnTo>
                    <a:lnTo>
                      <a:pt x="373" y="644"/>
                    </a:lnTo>
                    <a:lnTo>
                      <a:pt x="387" y="630"/>
                    </a:lnTo>
                    <a:lnTo>
                      <a:pt x="385" y="617"/>
                    </a:lnTo>
                    <a:lnTo>
                      <a:pt x="389" y="603"/>
                    </a:lnTo>
                    <a:lnTo>
                      <a:pt x="424" y="589"/>
                    </a:lnTo>
                    <a:lnTo>
                      <a:pt x="435" y="547"/>
                    </a:lnTo>
                    <a:lnTo>
                      <a:pt x="477" y="531"/>
                    </a:lnTo>
                    <a:lnTo>
                      <a:pt x="499" y="537"/>
                    </a:lnTo>
                    <a:lnTo>
                      <a:pt x="501" y="502"/>
                    </a:lnTo>
                    <a:lnTo>
                      <a:pt x="501" y="468"/>
                    </a:lnTo>
                    <a:lnTo>
                      <a:pt x="605" y="345"/>
                    </a:lnTo>
                    <a:lnTo>
                      <a:pt x="614" y="331"/>
                    </a:lnTo>
                    <a:lnTo>
                      <a:pt x="635" y="321"/>
                    </a:lnTo>
                    <a:lnTo>
                      <a:pt x="656" y="324"/>
                    </a:lnTo>
                    <a:lnTo>
                      <a:pt x="670" y="332"/>
                    </a:lnTo>
                    <a:lnTo>
                      <a:pt x="715" y="267"/>
                    </a:lnTo>
                    <a:lnTo>
                      <a:pt x="727" y="261"/>
                    </a:lnTo>
                    <a:lnTo>
                      <a:pt x="746" y="258"/>
                    </a:lnTo>
                    <a:lnTo>
                      <a:pt x="740" y="236"/>
                    </a:lnTo>
                    <a:lnTo>
                      <a:pt x="650" y="210"/>
                    </a:lnTo>
                    <a:lnTo>
                      <a:pt x="637" y="191"/>
                    </a:lnTo>
                    <a:lnTo>
                      <a:pt x="556" y="160"/>
                    </a:lnTo>
                    <a:lnTo>
                      <a:pt x="501" y="146"/>
                    </a:lnTo>
                    <a:lnTo>
                      <a:pt x="481" y="120"/>
                    </a:lnTo>
                    <a:lnTo>
                      <a:pt x="456" y="79"/>
                    </a:lnTo>
                    <a:lnTo>
                      <a:pt x="439" y="90"/>
                    </a:lnTo>
                    <a:lnTo>
                      <a:pt x="387" y="53"/>
                    </a:lnTo>
                    <a:lnTo>
                      <a:pt x="383" y="27"/>
                    </a:lnTo>
                    <a:lnTo>
                      <a:pt x="283" y="3"/>
                    </a:lnTo>
                    <a:lnTo>
                      <a:pt x="227" y="11"/>
                    </a:lnTo>
                    <a:lnTo>
                      <a:pt x="203" y="0"/>
                    </a:lnTo>
                    <a:lnTo>
                      <a:pt x="182" y="0"/>
                    </a:lnTo>
                    <a:lnTo>
                      <a:pt x="179" y="18"/>
                    </a:lnTo>
                    <a:lnTo>
                      <a:pt x="188" y="34"/>
                    </a:lnTo>
                    <a:lnTo>
                      <a:pt x="172" y="34"/>
                    </a:lnTo>
                    <a:lnTo>
                      <a:pt x="160" y="29"/>
                    </a:lnTo>
                    <a:lnTo>
                      <a:pt x="177" y="68"/>
                    </a:lnTo>
                    <a:lnTo>
                      <a:pt x="184" y="103"/>
                    </a:lnTo>
                    <a:lnTo>
                      <a:pt x="141" y="94"/>
                    </a:lnTo>
                    <a:lnTo>
                      <a:pt x="126" y="94"/>
                    </a:lnTo>
                    <a:lnTo>
                      <a:pt x="113" y="100"/>
                    </a:lnTo>
                    <a:close/>
                  </a:path>
                </a:pathLst>
              </a:custGeom>
              <a:solidFill>
                <a:srgbClr val="00B0F0"/>
              </a:solidFill>
              <a:ln w="12700" cap="rnd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5" name="Rectangle 955">
                <a:extLst>
                  <a:ext uri="{FF2B5EF4-FFF2-40B4-BE49-F238E27FC236}">
                    <a16:creationId xmlns:a16="http://schemas.microsoft.com/office/drawing/2014/main" id="{F7C8D948-266A-B0E5-89D7-74EC05D7DD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9710" y="4034211"/>
                <a:ext cx="367779" cy="1514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110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Berkeley</a:t>
                </a:r>
              </a:p>
            </p:txBody>
          </p:sp>
        </p:grpSp>
        <p:grpSp>
          <p:nvGrpSpPr>
            <p:cNvPr id="180" name="Group 15">
              <a:extLst>
                <a:ext uri="{FF2B5EF4-FFF2-40B4-BE49-F238E27FC236}">
                  <a16:creationId xmlns:a16="http://schemas.microsoft.com/office/drawing/2014/main" id="{E75F7967-2C21-0AEC-BF84-E630F69B89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284245" y="3971608"/>
              <a:ext cx="1061200" cy="904345"/>
              <a:chOff x="5400962" y="3871484"/>
              <a:chExt cx="995363" cy="873125"/>
            </a:xfrm>
            <a:noFill/>
          </p:grpSpPr>
          <p:sp>
            <p:nvSpPr>
              <p:cNvPr id="272" name="Freeform 941">
                <a:extLst>
                  <a:ext uri="{FF2B5EF4-FFF2-40B4-BE49-F238E27FC236}">
                    <a16:creationId xmlns:a16="http://schemas.microsoft.com/office/drawing/2014/main" id="{5CAEB29B-796F-94E0-156C-AE4E792927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00962" y="3871484"/>
                <a:ext cx="995363" cy="873125"/>
              </a:xfrm>
              <a:custGeom>
                <a:avLst/>
                <a:gdLst>
                  <a:gd name="T0" fmla="*/ 0 w 586"/>
                  <a:gd name="T1" fmla="*/ 2147483647 h 495"/>
                  <a:gd name="T2" fmla="*/ 2147483647 w 586"/>
                  <a:gd name="T3" fmla="*/ 2147483647 h 495"/>
                  <a:gd name="T4" fmla="*/ 2147483647 w 586"/>
                  <a:gd name="T5" fmla="*/ 2147483647 h 495"/>
                  <a:gd name="T6" fmla="*/ 2147483647 w 586"/>
                  <a:gd name="T7" fmla="*/ 2147483647 h 495"/>
                  <a:gd name="T8" fmla="*/ 2147483647 w 586"/>
                  <a:gd name="T9" fmla="*/ 2147483647 h 495"/>
                  <a:gd name="T10" fmla="*/ 2147483647 w 586"/>
                  <a:gd name="T11" fmla="*/ 2147483647 h 495"/>
                  <a:gd name="T12" fmla="*/ 2147483647 w 586"/>
                  <a:gd name="T13" fmla="*/ 2147483647 h 495"/>
                  <a:gd name="T14" fmla="*/ 2147483647 w 586"/>
                  <a:gd name="T15" fmla="*/ 2147483647 h 495"/>
                  <a:gd name="T16" fmla="*/ 2147483647 w 586"/>
                  <a:gd name="T17" fmla="*/ 2147483647 h 495"/>
                  <a:gd name="T18" fmla="*/ 2147483647 w 586"/>
                  <a:gd name="T19" fmla="*/ 2147483647 h 495"/>
                  <a:gd name="T20" fmla="*/ 2147483647 w 586"/>
                  <a:gd name="T21" fmla="*/ 2147483647 h 495"/>
                  <a:gd name="T22" fmla="*/ 2147483647 w 586"/>
                  <a:gd name="T23" fmla="*/ 2147483647 h 495"/>
                  <a:gd name="T24" fmla="*/ 2147483647 w 586"/>
                  <a:gd name="T25" fmla="*/ 2147483647 h 495"/>
                  <a:gd name="T26" fmla="*/ 2147483647 w 586"/>
                  <a:gd name="T27" fmla="*/ 2147483647 h 495"/>
                  <a:gd name="T28" fmla="*/ 2147483647 w 586"/>
                  <a:gd name="T29" fmla="*/ 2147483647 h 495"/>
                  <a:gd name="T30" fmla="*/ 2147483647 w 586"/>
                  <a:gd name="T31" fmla="*/ 2147483647 h 495"/>
                  <a:gd name="T32" fmla="*/ 2147483647 w 586"/>
                  <a:gd name="T33" fmla="*/ 2147483647 h 495"/>
                  <a:gd name="T34" fmla="*/ 2147483647 w 586"/>
                  <a:gd name="T35" fmla="*/ 2147483647 h 495"/>
                  <a:gd name="T36" fmla="*/ 2147483647 w 586"/>
                  <a:gd name="T37" fmla="*/ 2147483647 h 495"/>
                  <a:gd name="T38" fmla="*/ 2147483647 w 586"/>
                  <a:gd name="T39" fmla="*/ 2147483647 h 495"/>
                  <a:gd name="T40" fmla="*/ 2147483647 w 586"/>
                  <a:gd name="T41" fmla="*/ 2147483647 h 495"/>
                  <a:gd name="T42" fmla="*/ 2147483647 w 586"/>
                  <a:gd name="T43" fmla="*/ 2147483647 h 495"/>
                  <a:gd name="T44" fmla="*/ 2147483647 w 586"/>
                  <a:gd name="T45" fmla="*/ 2147483647 h 495"/>
                  <a:gd name="T46" fmla="*/ 2147483647 w 586"/>
                  <a:gd name="T47" fmla="*/ 2147483647 h 495"/>
                  <a:gd name="T48" fmla="*/ 2147483647 w 586"/>
                  <a:gd name="T49" fmla="*/ 2147483647 h 495"/>
                  <a:gd name="T50" fmla="*/ 2147483647 w 586"/>
                  <a:gd name="T51" fmla="*/ 2147483647 h 495"/>
                  <a:gd name="T52" fmla="*/ 2147483647 w 586"/>
                  <a:gd name="T53" fmla="*/ 2147483647 h 495"/>
                  <a:gd name="T54" fmla="*/ 2147483647 w 586"/>
                  <a:gd name="T55" fmla="*/ 2147483647 h 495"/>
                  <a:gd name="T56" fmla="*/ 2147483647 w 586"/>
                  <a:gd name="T57" fmla="*/ 2147483647 h 495"/>
                  <a:gd name="T58" fmla="*/ 2147483647 w 586"/>
                  <a:gd name="T59" fmla="*/ 2147483647 h 495"/>
                  <a:gd name="T60" fmla="*/ 2147483647 w 586"/>
                  <a:gd name="T61" fmla="*/ 2147483647 h 495"/>
                  <a:gd name="T62" fmla="*/ 2147483647 w 586"/>
                  <a:gd name="T63" fmla="*/ 2147483647 h 495"/>
                  <a:gd name="T64" fmla="*/ 2147483647 w 586"/>
                  <a:gd name="T65" fmla="*/ 0 h 495"/>
                  <a:gd name="T66" fmla="*/ 0 w 586"/>
                  <a:gd name="T67" fmla="*/ 2147483647 h 495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586" h="495">
                    <a:moveTo>
                      <a:pt x="0" y="142"/>
                    </a:moveTo>
                    <a:lnTo>
                      <a:pt x="18" y="157"/>
                    </a:lnTo>
                    <a:lnTo>
                      <a:pt x="70" y="168"/>
                    </a:lnTo>
                    <a:lnTo>
                      <a:pt x="190" y="278"/>
                    </a:lnTo>
                    <a:lnTo>
                      <a:pt x="254" y="266"/>
                    </a:lnTo>
                    <a:lnTo>
                      <a:pt x="317" y="261"/>
                    </a:lnTo>
                    <a:lnTo>
                      <a:pt x="325" y="272"/>
                    </a:lnTo>
                    <a:lnTo>
                      <a:pt x="325" y="280"/>
                    </a:lnTo>
                    <a:lnTo>
                      <a:pt x="332" y="280"/>
                    </a:lnTo>
                    <a:lnTo>
                      <a:pt x="306" y="330"/>
                    </a:lnTo>
                    <a:lnTo>
                      <a:pt x="323" y="394"/>
                    </a:lnTo>
                    <a:lnTo>
                      <a:pt x="325" y="422"/>
                    </a:lnTo>
                    <a:lnTo>
                      <a:pt x="322" y="439"/>
                    </a:lnTo>
                    <a:lnTo>
                      <a:pt x="323" y="448"/>
                    </a:lnTo>
                    <a:lnTo>
                      <a:pt x="323" y="456"/>
                    </a:lnTo>
                    <a:lnTo>
                      <a:pt x="401" y="463"/>
                    </a:lnTo>
                    <a:lnTo>
                      <a:pt x="429" y="461"/>
                    </a:lnTo>
                    <a:lnTo>
                      <a:pt x="446" y="481"/>
                    </a:lnTo>
                    <a:lnTo>
                      <a:pt x="524" y="495"/>
                    </a:lnTo>
                    <a:lnTo>
                      <a:pt x="508" y="436"/>
                    </a:lnTo>
                    <a:lnTo>
                      <a:pt x="561" y="418"/>
                    </a:lnTo>
                    <a:lnTo>
                      <a:pt x="572" y="424"/>
                    </a:lnTo>
                    <a:lnTo>
                      <a:pt x="586" y="392"/>
                    </a:lnTo>
                    <a:lnTo>
                      <a:pt x="524" y="349"/>
                    </a:lnTo>
                    <a:lnTo>
                      <a:pt x="491" y="269"/>
                    </a:lnTo>
                    <a:lnTo>
                      <a:pt x="375" y="165"/>
                    </a:lnTo>
                    <a:lnTo>
                      <a:pt x="395" y="132"/>
                    </a:lnTo>
                    <a:lnTo>
                      <a:pt x="399" y="120"/>
                    </a:lnTo>
                    <a:lnTo>
                      <a:pt x="399" y="101"/>
                    </a:lnTo>
                    <a:lnTo>
                      <a:pt x="364" y="102"/>
                    </a:lnTo>
                    <a:lnTo>
                      <a:pt x="345" y="62"/>
                    </a:lnTo>
                    <a:lnTo>
                      <a:pt x="272" y="41"/>
                    </a:lnTo>
                    <a:lnTo>
                      <a:pt x="246" y="0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00B0F0"/>
              </a:solidFill>
              <a:ln w="12700" cap="rnd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3" name="Rectangle 956">
                <a:extLst>
                  <a:ext uri="{FF2B5EF4-FFF2-40B4-BE49-F238E27FC236}">
                    <a16:creationId xmlns:a16="http://schemas.microsoft.com/office/drawing/2014/main" id="{B93E5DE7-557B-1DF2-67D2-0404AFA3BD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80601" y="4088142"/>
                <a:ext cx="473007" cy="1514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110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Dorchester</a:t>
                </a:r>
              </a:p>
            </p:txBody>
          </p:sp>
        </p:grpSp>
        <p:grpSp>
          <p:nvGrpSpPr>
            <p:cNvPr id="181" name="Group 7">
              <a:extLst>
                <a:ext uri="{FF2B5EF4-FFF2-40B4-BE49-F238E27FC236}">
                  <a16:creationId xmlns:a16="http://schemas.microsoft.com/office/drawing/2014/main" id="{996B1B7D-3D3C-C4D9-44D7-CE4B5DEAA9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406644" y="2240197"/>
              <a:ext cx="1265993" cy="1308834"/>
              <a:chOff x="7391400" y="2199473"/>
              <a:chExt cx="1187450" cy="1263650"/>
            </a:xfrm>
            <a:noFill/>
          </p:grpSpPr>
          <p:sp>
            <p:nvSpPr>
              <p:cNvPr id="270" name="Freeform 920">
                <a:extLst>
                  <a:ext uri="{FF2B5EF4-FFF2-40B4-BE49-F238E27FC236}">
                    <a16:creationId xmlns:a16="http://schemas.microsoft.com/office/drawing/2014/main" id="{D282C734-410A-4F51-9CF8-550AE10613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1400" y="2199473"/>
                <a:ext cx="1187450" cy="1263650"/>
              </a:xfrm>
              <a:custGeom>
                <a:avLst/>
                <a:gdLst>
                  <a:gd name="T0" fmla="*/ 2147483647 w 700"/>
                  <a:gd name="T1" fmla="*/ 0 h 715"/>
                  <a:gd name="T2" fmla="*/ 2147483647 w 700"/>
                  <a:gd name="T3" fmla="*/ 2147483647 h 715"/>
                  <a:gd name="T4" fmla="*/ 2147483647 w 700"/>
                  <a:gd name="T5" fmla="*/ 2147483647 h 715"/>
                  <a:gd name="T6" fmla="*/ 2147483647 w 700"/>
                  <a:gd name="T7" fmla="*/ 2147483647 h 715"/>
                  <a:gd name="T8" fmla="*/ 2147483647 w 700"/>
                  <a:gd name="T9" fmla="*/ 2147483647 h 715"/>
                  <a:gd name="T10" fmla="*/ 2147483647 w 700"/>
                  <a:gd name="T11" fmla="*/ 2147483647 h 715"/>
                  <a:gd name="T12" fmla="*/ 2147483647 w 700"/>
                  <a:gd name="T13" fmla="*/ 2147483647 h 715"/>
                  <a:gd name="T14" fmla="*/ 2147483647 w 700"/>
                  <a:gd name="T15" fmla="*/ 2147483647 h 715"/>
                  <a:gd name="T16" fmla="*/ 2147483647 w 700"/>
                  <a:gd name="T17" fmla="*/ 2147483647 h 715"/>
                  <a:gd name="T18" fmla="*/ 2147483647 w 700"/>
                  <a:gd name="T19" fmla="*/ 2147483647 h 715"/>
                  <a:gd name="T20" fmla="*/ 0 w 700"/>
                  <a:gd name="T21" fmla="*/ 2147483647 h 715"/>
                  <a:gd name="T22" fmla="*/ 2147483647 w 700"/>
                  <a:gd name="T23" fmla="*/ 2147483647 h 715"/>
                  <a:gd name="T24" fmla="*/ 2147483647 w 700"/>
                  <a:gd name="T25" fmla="*/ 2147483647 h 715"/>
                  <a:gd name="T26" fmla="*/ 2147483647 w 700"/>
                  <a:gd name="T27" fmla="*/ 2147483647 h 715"/>
                  <a:gd name="T28" fmla="*/ 2147483647 w 700"/>
                  <a:gd name="T29" fmla="*/ 2147483647 h 715"/>
                  <a:gd name="T30" fmla="*/ 2147483647 w 700"/>
                  <a:gd name="T31" fmla="*/ 2147483647 h 715"/>
                  <a:gd name="T32" fmla="*/ 2147483647 w 700"/>
                  <a:gd name="T33" fmla="*/ 2147483647 h 715"/>
                  <a:gd name="T34" fmla="*/ 2147483647 w 700"/>
                  <a:gd name="T35" fmla="*/ 2147483647 h 715"/>
                  <a:gd name="T36" fmla="*/ 2147483647 w 700"/>
                  <a:gd name="T37" fmla="*/ 2147483647 h 715"/>
                  <a:gd name="T38" fmla="*/ 2147483647 w 700"/>
                  <a:gd name="T39" fmla="*/ 2147483647 h 715"/>
                  <a:gd name="T40" fmla="*/ 2147483647 w 700"/>
                  <a:gd name="T41" fmla="*/ 2147483647 h 715"/>
                  <a:gd name="T42" fmla="*/ 2147483647 w 700"/>
                  <a:gd name="T43" fmla="*/ 2147483647 h 715"/>
                  <a:gd name="T44" fmla="*/ 2147483647 w 700"/>
                  <a:gd name="T45" fmla="*/ 2147483647 h 715"/>
                  <a:gd name="T46" fmla="*/ 2147483647 w 700"/>
                  <a:gd name="T47" fmla="*/ 2147483647 h 715"/>
                  <a:gd name="T48" fmla="*/ 2147483647 w 700"/>
                  <a:gd name="T49" fmla="*/ 2147483647 h 715"/>
                  <a:gd name="T50" fmla="*/ 2147483647 w 700"/>
                  <a:gd name="T51" fmla="*/ 2147483647 h 715"/>
                  <a:gd name="T52" fmla="*/ 2147483647 w 700"/>
                  <a:gd name="T53" fmla="*/ 2147483647 h 715"/>
                  <a:gd name="T54" fmla="*/ 2147483647 w 700"/>
                  <a:gd name="T55" fmla="*/ 2147483647 h 715"/>
                  <a:gd name="T56" fmla="*/ 2147483647 w 700"/>
                  <a:gd name="T57" fmla="*/ 2147483647 h 715"/>
                  <a:gd name="T58" fmla="*/ 2147483647 w 700"/>
                  <a:gd name="T59" fmla="*/ 2147483647 h 715"/>
                  <a:gd name="T60" fmla="*/ 2147483647 w 700"/>
                  <a:gd name="T61" fmla="*/ 2147483647 h 715"/>
                  <a:gd name="T62" fmla="*/ 2147483647 w 700"/>
                  <a:gd name="T63" fmla="*/ 2147483647 h 715"/>
                  <a:gd name="T64" fmla="*/ 2147483647 w 700"/>
                  <a:gd name="T65" fmla="*/ 2147483647 h 715"/>
                  <a:gd name="T66" fmla="*/ 2147483647 w 700"/>
                  <a:gd name="T67" fmla="*/ 2147483647 h 715"/>
                  <a:gd name="T68" fmla="*/ 2147483647 w 700"/>
                  <a:gd name="T69" fmla="*/ 2147483647 h 715"/>
                  <a:gd name="T70" fmla="*/ 2147483647 w 700"/>
                  <a:gd name="T71" fmla="*/ 2147483647 h 715"/>
                  <a:gd name="T72" fmla="*/ 2147483647 w 700"/>
                  <a:gd name="T73" fmla="*/ 2147483647 h 715"/>
                  <a:gd name="T74" fmla="*/ 2147483647 w 700"/>
                  <a:gd name="T75" fmla="*/ 2147483647 h 715"/>
                  <a:gd name="T76" fmla="*/ 2147483647 w 700"/>
                  <a:gd name="T77" fmla="*/ 0 h 715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700" h="715">
                    <a:moveTo>
                      <a:pt x="218" y="0"/>
                    </a:moveTo>
                    <a:lnTo>
                      <a:pt x="188" y="30"/>
                    </a:lnTo>
                    <a:lnTo>
                      <a:pt x="180" y="42"/>
                    </a:lnTo>
                    <a:lnTo>
                      <a:pt x="169" y="85"/>
                    </a:lnTo>
                    <a:lnTo>
                      <a:pt x="140" y="111"/>
                    </a:lnTo>
                    <a:lnTo>
                      <a:pt x="118" y="135"/>
                    </a:lnTo>
                    <a:lnTo>
                      <a:pt x="118" y="161"/>
                    </a:lnTo>
                    <a:lnTo>
                      <a:pt x="88" y="198"/>
                    </a:lnTo>
                    <a:lnTo>
                      <a:pt x="88" y="215"/>
                    </a:lnTo>
                    <a:lnTo>
                      <a:pt x="85" y="228"/>
                    </a:lnTo>
                    <a:lnTo>
                      <a:pt x="0" y="315"/>
                    </a:lnTo>
                    <a:lnTo>
                      <a:pt x="20" y="350"/>
                    </a:lnTo>
                    <a:lnTo>
                      <a:pt x="31" y="357"/>
                    </a:lnTo>
                    <a:lnTo>
                      <a:pt x="33" y="375"/>
                    </a:lnTo>
                    <a:lnTo>
                      <a:pt x="39" y="384"/>
                    </a:lnTo>
                    <a:lnTo>
                      <a:pt x="69" y="393"/>
                    </a:lnTo>
                    <a:lnTo>
                      <a:pt x="73" y="427"/>
                    </a:lnTo>
                    <a:lnTo>
                      <a:pt x="75" y="453"/>
                    </a:lnTo>
                    <a:lnTo>
                      <a:pt x="73" y="480"/>
                    </a:lnTo>
                    <a:lnTo>
                      <a:pt x="118" y="529"/>
                    </a:lnTo>
                    <a:lnTo>
                      <a:pt x="131" y="553"/>
                    </a:lnTo>
                    <a:lnTo>
                      <a:pt x="136" y="576"/>
                    </a:lnTo>
                    <a:lnTo>
                      <a:pt x="144" y="576"/>
                    </a:lnTo>
                    <a:lnTo>
                      <a:pt x="172" y="616"/>
                    </a:lnTo>
                    <a:lnTo>
                      <a:pt x="165" y="634"/>
                    </a:lnTo>
                    <a:lnTo>
                      <a:pt x="190" y="680"/>
                    </a:lnTo>
                    <a:lnTo>
                      <a:pt x="208" y="680"/>
                    </a:lnTo>
                    <a:lnTo>
                      <a:pt x="210" y="703"/>
                    </a:lnTo>
                    <a:lnTo>
                      <a:pt x="261" y="700"/>
                    </a:lnTo>
                    <a:lnTo>
                      <a:pt x="278" y="703"/>
                    </a:lnTo>
                    <a:lnTo>
                      <a:pt x="288" y="715"/>
                    </a:lnTo>
                    <a:lnTo>
                      <a:pt x="377" y="604"/>
                    </a:lnTo>
                    <a:lnTo>
                      <a:pt x="486" y="503"/>
                    </a:lnTo>
                    <a:lnTo>
                      <a:pt x="561" y="453"/>
                    </a:lnTo>
                    <a:lnTo>
                      <a:pt x="630" y="419"/>
                    </a:lnTo>
                    <a:lnTo>
                      <a:pt x="700" y="402"/>
                    </a:lnTo>
                    <a:lnTo>
                      <a:pt x="403" y="133"/>
                    </a:lnTo>
                    <a:lnTo>
                      <a:pt x="374" y="149"/>
                    </a:lnTo>
                    <a:lnTo>
                      <a:pt x="218" y="0"/>
                    </a:lnTo>
                    <a:close/>
                  </a:path>
                </a:pathLst>
              </a:custGeom>
              <a:solidFill>
                <a:srgbClr val="9999FF"/>
              </a:solidFill>
              <a:ln w="12700" cap="rnd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Rectangle 957">
                <a:extLst>
                  <a:ext uri="{FF2B5EF4-FFF2-40B4-BE49-F238E27FC236}">
                    <a16:creationId xmlns:a16="http://schemas.microsoft.com/office/drawing/2014/main" id="{AB4B8D1C-2AD5-1417-605D-354AEEB08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9873" y="2803092"/>
                <a:ext cx="231175" cy="1514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110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Horry</a:t>
                </a:r>
              </a:p>
            </p:txBody>
          </p:sp>
        </p:grpSp>
        <p:grpSp>
          <p:nvGrpSpPr>
            <p:cNvPr id="182" name="Group 16">
              <a:extLst>
                <a:ext uri="{FF2B5EF4-FFF2-40B4-BE49-F238E27FC236}">
                  <a16:creationId xmlns:a16="http://schemas.microsoft.com/office/drawing/2014/main" id="{C4F94542-4874-395D-B18F-035936001B5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866196" y="4228112"/>
              <a:ext cx="1067969" cy="1254573"/>
              <a:chOff x="5008839" y="4119562"/>
              <a:chExt cx="1001713" cy="1211263"/>
            </a:xfrm>
            <a:noFill/>
          </p:grpSpPr>
          <p:sp>
            <p:nvSpPr>
              <p:cNvPr id="268" name="Freeform 943">
                <a:extLst>
                  <a:ext uri="{FF2B5EF4-FFF2-40B4-BE49-F238E27FC236}">
                    <a16:creationId xmlns:a16="http://schemas.microsoft.com/office/drawing/2014/main" id="{5B54F91E-A2CD-A397-629C-38DF096F4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08839" y="4119562"/>
                <a:ext cx="1001713" cy="1211263"/>
              </a:xfrm>
              <a:custGeom>
                <a:avLst/>
                <a:gdLst>
                  <a:gd name="T0" fmla="*/ 2147483647 w 591"/>
                  <a:gd name="T1" fmla="*/ 0 h 685"/>
                  <a:gd name="T2" fmla="*/ 2147483647 w 591"/>
                  <a:gd name="T3" fmla="*/ 2147483647 h 685"/>
                  <a:gd name="T4" fmla="*/ 2147483647 w 591"/>
                  <a:gd name="T5" fmla="*/ 2147483647 h 685"/>
                  <a:gd name="T6" fmla="*/ 2147483647 w 591"/>
                  <a:gd name="T7" fmla="*/ 2147483647 h 685"/>
                  <a:gd name="T8" fmla="*/ 2147483647 w 591"/>
                  <a:gd name="T9" fmla="*/ 2147483647 h 685"/>
                  <a:gd name="T10" fmla="*/ 2147483647 w 591"/>
                  <a:gd name="T11" fmla="*/ 2147483647 h 685"/>
                  <a:gd name="T12" fmla="*/ 2147483647 w 591"/>
                  <a:gd name="T13" fmla="*/ 2147483647 h 685"/>
                  <a:gd name="T14" fmla="*/ 0 w 591"/>
                  <a:gd name="T15" fmla="*/ 2147483647 h 685"/>
                  <a:gd name="T16" fmla="*/ 2147483647 w 591"/>
                  <a:gd name="T17" fmla="*/ 2147483647 h 685"/>
                  <a:gd name="T18" fmla="*/ 2147483647 w 591"/>
                  <a:gd name="T19" fmla="*/ 2147483647 h 685"/>
                  <a:gd name="T20" fmla="*/ 2147483647 w 591"/>
                  <a:gd name="T21" fmla="*/ 2147483647 h 685"/>
                  <a:gd name="T22" fmla="*/ 2147483647 w 591"/>
                  <a:gd name="T23" fmla="*/ 2147483647 h 685"/>
                  <a:gd name="T24" fmla="*/ 2147483647 w 591"/>
                  <a:gd name="T25" fmla="*/ 2147483647 h 685"/>
                  <a:gd name="T26" fmla="*/ 2147483647 w 591"/>
                  <a:gd name="T27" fmla="*/ 2147483647 h 685"/>
                  <a:gd name="T28" fmla="*/ 2147483647 w 591"/>
                  <a:gd name="T29" fmla="*/ 2147483647 h 685"/>
                  <a:gd name="T30" fmla="*/ 2147483647 w 591"/>
                  <a:gd name="T31" fmla="*/ 2147483647 h 685"/>
                  <a:gd name="T32" fmla="*/ 2147483647 w 591"/>
                  <a:gd name="T33" fmla="*/ 2147483647 h 685"/>
                  <a:gd name="T34" fmla="*/ 2147483647 w 591"/>
                  <a:gd name="T35" fmla="*/ 2147483647 h 685"/>
                  <a:gd name="T36" fmla="*/ 2147483647 w 591"/>
                  <a:gd name="T37" fmla="*/ 2147483647 h 685"/>
                  <a:gd name="T38" fmla="*/ 2147483647 w 591"/>
                  <a:gd name="T39" fmla="*/ 2147483647 h 685"/>
                  <a:gd name="T40" fmla="*/ 2147483647 w 591"/>
                  <a:gd name="T41" fmla="*/ 2147483647 h 685"/>
                  <a:gd name="T42" fmla="*/ 2147483647 w 591"/>
                  <a:gd name="T43" fmla="*/ 2147483647 h 685"/>
                  <a:gd name="T44" fmla="*/ 2147483647 w 591"/>
                  <a:gd name="T45" fmla="*/ 2147483647 h 685"/>
                  <a:gd name="T46" fmla="*/ 2147483647 w 591"/>
                  <a:gd name="T47" fmla="*/ 2147483647 h 685"/>
                  <a:gd name="T48" fmla="*/ 2147483647 w 591"/>
                  <a:gd name="T49" fmla="*/ 2147483647 h 685"/>
                  <a:gd name="T50" fmla="*/ 2147483647 w 591"/>
                  <a:gd name="T51" fmla="*/ 2147483647 h 685"/>
                  <a:gd name="T52" fmla="*/ 2147483647 w 591"/>
                  <a:gd name="T53" fmla="*/ 2147483647 h 685"/>
                  <a:gd name="T54" fmla="*/ 2147483647 w 591"/>
                  <a:gd name="T55" fmla="*/ 2147483647 h 685"/>
                  <a:gd name="T56" fmla="*/ 2147483647 w 591"/>
                  <a:gd name="T57" fmla="*/ 2147483647 h 685"/>
                  <a:gd name="T58" fmla="*/ 2147483647 w 591"/>
                  <a:gd name="T59" fmla="*/ 2147483647 h 685"/>
                  <a:gd name="T60" fmla="*/ 2147483647 w 591"/>
                  <a:gd name="T61" fmla="*/ 2147483647 h 685"/>
                  <a:gd name="T62" fmla="*/ 2147483647 w 591"/>
                  <a:gd name="T63" fmla="*/ 2147483647 h 685"/>
                  <a:gd name="T64" fmla="*/ 2147483647 w 591"/>
                  <a:gd name="T65" fmla="*/ 2147483647 h 685"/>
                  <a:gd name="T66" fmla="*/ 2147483647 w 591"/>
                  <a:gd name="T67" fmla="*/ 2147483647 h 685"/>
                  <a:gd name="T68" fmla="*/ 2147483647 w 591"/>
                  <a:gd name="T69" fmla="*/ 2147483647 h 685"/>
                  <a:gd name="T70" fmla="*/ 2147483647 w 591"/>
                  <a:gd name="T71" fmla="*/ 2147483647 h 685"/>
                  <a:gd name="T72" fmla="*/ 2147483647 w 591"/>
                  <a:gd name="T73" fmla="*/ 2147483647 h 685"/>
                  <a:gd name="T74" fmla="*/ 2147483647 w 591"/>
                  <a:gd name="T75" fmla="*/ 2147483647 h 685"/>
                  <a:gd name="T76" fmla="*/ 2147483647 w 591"/>
                  <a:gd name="T77" fmla="*/ 2147483647 h 685"/>
                  <a:gd name="T78" fmla="*/ 2147483647 w 591"/>
                  <a:gd name="T79" fmla="*/ 2147483647 h 685"/>
                  <a:gd name="T80" fmla="*/ 2147483647 w 591"/>
                  <a:gd name="T81" fmla="*/ 2147483647 h 685"/>
                  <a:gd name="T82" fmla="*/ 2147483647 w 591"/>
                  <a:gd name="T83" fmla="*/ 2147483647 h 685"/>
                  <a:gd name="T84" fmla="*/ 2147483647 w 591"/>
                  <a:gd name="T85" fmla="*/ 2147483647 h 685"/>
                  <a:gd name="T86" fmla="*/ 2147483647 w 591"/>
                  <a:gd name="T87" fmla="*/ 2147483647 h 685"/>
                  <a:gd name="T88" fmla="*/ 2147483647 w 591"/>
                  <a:gd name="T89" fmla="*/ 2147483647 h 685"/>
                  <a:gd name="T90" fmla="*/ 2147483647 w 591"/>
                  <a:gd name="T91" fmla="*/ 2147483647 h 685"/>
                  <a:gd name="T92" fmla="*/ 2147483647 w 591"/>
                  <a:gd name="T93" fmla="*/ 2147483647 h 685"/>
                  <a:gd name="T94" fmla="*/ 2147483647 w 591"/>
                  <a:gd name="T95" fmla="*/ 2147483647 h 685"/>
                  <a:gd name="T96" fmla="*/ 2147483647 w 591"/>
                  <a:gd name="T97" fmla="*/ 2147483647 h 685"/>
                  <a:gd name="T98" fmla="*/ 2147483647 w 591"/>
                  <a:gd name="T99" fmla="*/ 2147483647 h 685"/>
                  <a:gd name="T100" fmla="*/ 2147483647 w 591"/>
                  <a:gd name="T101" fmla="*/ 2147483647 h 685"/>
                  <a:gd name="T102" fmla="*/ 2147483647 w 591"/>
                  <a:gd name="T103" fmla="*/ 2147483647 h 685"/>
                  <a:gd name="T104" fmla="*/ 2147483647 w 591"/>
                  <a:gd name="T105" fmla="*/ 2147483647 h 685"/>
                  <a:gd name="T106" fmla="*/ 2147483647 w 591"/>
                  <a:gd name="T107" fmla="*/ 2147483647 h 685"/>
                  <a:gd name="T108" fmla="*/ 2147483647 w 591"/>
                  <a:gd name="T109" fmla="*/ 0 h 685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591" h="685">
                    <a:moveTo>
                      <a:pt x="232" y="0"/>
                    </a:moveTo>
                    <a:lnTo>
                      <a:pt x="148" y="56"/>
                    </a:lnTo>
                    <a:lnTo>
                      <a:pt x="147" y="64"/>
                    </a:lnTo>
                    <a:lnTo>
                      <a:pt x="156" y="80"/>
                    </a:lnTo>
                    <a:lnTo>
                      <a:pt x="158" y="101"/>
                    </a:lnTo>
                    <a:lnTo>
                      <a:pt x="149" y="117"/>
                    </a:lnTo>
                    <a:lnTo>
                      <a:pt x="116" y="76"/>
                    </a:lnTo>
                    <a:lnTo>
                      <a:pt x="0" y="153"/>
                    </a:lnTo>
                    <a:lnTo>
                      <a:pt x="100" y="294"/>
                    </a:lnTo>
                    <a:lnTo>
                      <a:pt x="112" y="304"/>
                    </a:lnTo>
                    <a:lnTo>
                      <a:pt x="133" y="321"/>
                    </a:lnTo>
                    <a:lnTo>
                      <a:pt x="222" y="471"/>
                    </a:lnTo>
                    <a:lnTo>
                      <a:pt x="302" y="474"/>
                    </a:lnTo>
                    <a:lnTo>
                      <a:pt x="316" y="481"/>
                    </a:lnTo>
                    <a:lnTo>
                      <a:pt x="332" y="531"/>
                    </a:lnTo>
                    <a:lnTo>
                      <a:pt x="346" y="539"/>
                    </a:lnTo>
                    <a:lnTo>
                      <a:pt x="357" y="552"/>
                    </a:lnTo>
                    <a:lnTo>
                      <a:pt x="382" y="549"/>
                    </a:lnTo>
                    <a:lnTo>
                      <a:pt x="394" y="557"/>
                    </a:lnTo>
                    <a:lnTo>
                      <a:pt x="417" y="579"/>
                    </a:lnTo>
                    <a:lnTo>
                      <a:pt x="419" y="588"/>
                    </a:lnTo>
                    <a:lnTo>
                      <a:pt x="436" y="593"/>
                    </a:lnTo>
                    <a:lnTo>
                      <a:pt x="478" y="644"/>
                    </a:lnTo>
                    <a:lnTo>
                      <a:pt x="502" y="662"/>
                    </a:lnTo>
                    <a:lnTo>
                      <a:pt x="527" y="660"/>
                    </a:lnTo>
                    <a:lnTo>
                      <a:pt x="573" y="685"/>
                    </a:lnTo>
                    <a:lnTo>
                      <a:pt x="591" y="652"/>
                    </a:lnTo>
                    <a:lnTo>
                      <a:pt x="564" y="618"/>
                    </a:lnTo>
                    <a:lnTo>
                      <a:pt x="540" y="599"/>
                    </a:lnTo>
                    <a:lnTo>
                      <a:pt x="560" y="577"/>
                    </a:lnTo>
                    <a:lnTo>
                      <a:pt x="560" y="535"/>
                    </a:lnTo>
                    <a:lnTo>
                      <a:pt x="534" y="541"/>
                    </a:lnTo>
                    <a:lnTo>
                      <a:pt x="536" y="515"/>
                    </a:lnTo>
                    <a:lnTo>
                      <a:pt x="560" y="509"/>
                    </a:lnTo>
                    <a:lnTo>
                      <a:pt x="557" y="492"/>
                    </a:lnTo>
                    <a:lnTo>
                      <a:pt x="527" y="471"/>
                    </a:lnTo>
                    <a:lnTo>
                      <a:pt x="527" y="436"/>
                    </a:lnTo>
                    <a:lnTo>
                      <a:pt x="523" y="429"/>
                    </a:lnTo>
                    <a:lnTo>
                      <a:pt x="511" y="416"/>
                    </a:lnTo>
                    <a:lnTo>
                      <a:pt x="511" y="389"/>
                    </a:lnTo>
                    <a:lnTo>
                      <a:pt x="555" y="314"/>
                    </a:lnTo>
                    <a:lnTo>
                      <a:pt x="555" y="306"/>
                    </a:lnTo>
                    <a:lnTo>
                      <a:pt x="554" y="297"/>
                    </a:lnTo>
                    <a:lnTo>
                      <a:pt x="557" y="280"/>
                    </a:lnTo>
                    <a:lnTo>
                      <a:pt x="555" y="252"/>
                    </a:lnTo>
                    <a:lnTo>
                      <a:pt x="539" y="188"/>
                    </a:lnTo>
                    <a:lnTo>
                      <a:pt x="564" y="138"/>
                    </a:lnTo>
                    <a:lnTo>
                      <a:pt x="557" y="138"/>
                    </a:lnTo>
                    <a:lnTo>
                      <a:pt x="557" y="130"/>
                    </a:lnTo>
                    <a:lnTo>
                      <a:pt x="550" y="119"/>
                    </a:lnTo>
                    <a:lnTo>
                      <a:pt x="486" y="124"/>
                    </a:lnTo>
                    <a:lnTo>
                      <a:pt x="422" y="136"/>
                    </a:lnTo>
                    <a:lnTo>
                      <a:pt x="302" y="26"/>
                    </a:lnTo>
                    <a:lnTo>
                      <a:pt x="250" y="14"/>
                    </a:lnTo>
                    <a:lnTo>
                      <a:pt x="232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700" cap="rnd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9" name="Rectangle 969">
                <a:extLst>
                  <a:ext uri="{FF2B5EF4-FFF2-40B4-BE49-F238E27FC236}">
                    <a16:creationId xmlns:a16="http://schemas.microsoft.com/office/drawing/2014/main" id="{38BB0B80-95DA-7BA6-6673-B10DE5F364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9312" y="4578566"/>
                <a:ext cx="346763" cy="1514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110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Colleton</a:t>
                </a:r>
              </a:p>
            </p:txBody>
          </p:sp>
        </p:grpSp>
        <p:grpSp>
          <p:nvGrpSpPr>
            <p:cNvPr id="183" name="Group 20">
              <a:extLst>
                <a:ext uri="{FF2B5EF4-FFF2-40B4-BE49-F238E27FC236}">
                  <a16:creationId xmlns:a16="http://schemas.microsoft.com/office/drawing/2014/main" id="{12391A7A-DF68-D480-52E2-5AA17A3DD3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075798" y="4262641"/>
              <a:ext cx="790400" cy="736631"/>
              <a:chOff x="4266175" y="4151862"/>
              <a:chExt cx="741363" cy="711200"/>
            </a:xfrm>
            <a:noFill/>
          </p:grpSpPr>
          <p:sp>
            <p:nvSpPr>
              <p:cNvPr id="266" name="Freeform 939">
                <a:extLst>
                  <a:ext uri="{FF2B5EF4-FFF2-40B4-BE49-F238E27FC236}">
                    <a16:creationId xmlns:a16="http://schemas.microsoft.com/office/drawing/2014/main" id="{6EF1F97A-8767-F61B-6973-011C5F5FFA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66175" y="4151862"/>
                <a:ext cx="741363" cy="711200"/>
              </a:xfrm>
              <a:custGeom>
                <a:avLst/>
                <a:gdLst>
                  <a:gd name="T0" fmla="*/ 0 w 436"/>
                  <a:gd name="T1" fmla="*/ 2147483647 h 402"/>
                  <a:gd name="T2" fmla="*/ 2147483647 w 436"/>
                  <a:gd name="T3" fmla="*/ 2147483647 h 402"/>
                  <a:gd name="T4" fmla="*/ 2147483647 w 436"/>
                  <a:gd name="T5" fmla="*/ 2147483647 h 402"/>
                  <a:gd name="T6" fmla="*/ 2147483647 w 436"/>
                  <a:gd name="T7" fmla="*/ 2147483647 h 402"/>
                  <a:gd name="T8" fmla="*/ 2147483647 w 436"/>
                  <a:gd name="T9" fmla="*/ 2147483647 h 402"/>
                  <a:gd name="T10" fmla="*/ 2147483647 w 436"/>
                  <a:gd name="T11" fmla="*/ 2147483647 h 402"/>
                  <a:gd name="T12" fmla="*/ 2147483647 w 436"/>
                  <a:gd name="T13" fmla="*/ 2147483647 h 402"/>
                  <a:gd name="T14" fmla="*/ 2147483647 w 436"/>
                  <a:gd name="T15" fmla="*/ 2147483647 h 402"/>
                  <a:gd name="T16" fmla="*/ 2147483647 w 436"/>
                  <a:gd name="T17" fmla="*/ 2147483647 h 402"/>
                  <a:gd name="T18" fmla="*/ 2147483647 w 436"/>
                  <a:gd name="T19" fmla="*/ 2147483647 h 402"/>
                  <a:gd name="T20" fmla="*/ 2147483647 w 436"/>
                  <a:gd name="T21" fmla="*/ 2147483647 h 402"/>
                  <a:gd name="T22" fmla="*/ 2147483647 w 436"/>
                  <a:gd name="T23" fmla="*/ 2147483647 h 402"/>
                  <a:gd name="T24" fmla="*/ 2147483647 w 436"/>
                  <a:gd name="T25" fmla="*/ 2147483647 h 402"/>
                  <a:gd name="T26" fmla="*/ 2147483647 w 436"/>
                  <a:gd name="T27" fmla="*/ 2147483647 h 402"/>
                  <a:gd name="T28" fmla="*/ 2147483647 w 436"/>
                  <a:gd name="T29" fmla="*/ 2147483647 h 402"/>
                  <a:gd name="T30" fmla="*/ 2147483647 w 436"/>
                  <a:gd name="T31" fmla="*/ 2147483647 h 402"/>
                  <a:gd name="T32" fmla="*/ 2147483647 w 436"/>
                  <a:gd name="T33" fmla="*/ 2147483647 h 402"/>
                  <a:gd name="T34" fmla="*/ 2147483647 w 436"/>
                  <a:gd name="T35" fmla="*/ 2147483647 h 402"/>
                  <a:gd name="T36" fmla="*/ 2147483647 w 436"/>
                  <a:gd name="T37" fmla="*/ 2147483647 h 402"/>
                  <a:gd name="T38" fmla="*/ 2147483647 w 436"/>
                  <a:gd name="T39" fmla="*/ 2147483647 h 402"/>
                  <a:gd name="T40" fmla="*/ 2147483647 w 436"/>
                  <a:gd name="T41" fmla="*/ 2147483647 h 402"/>
                  <a:gd name="T42" fmla="*/ 2147483647 w 436"/>
                  <a:gd name="T43" fmla="*/ 0 h 402"/>
                  <a:gd name="T44" fmla="*/ 2147483647 w 436"/>
                  <a:gd name="T45" fmla="*/ 0 h 402"/>
                  <a:gd name="T46" fmla="*/ 0 w 436"/>
                  <a:gd name="T47" fmla="*/ 2147483647 h 402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36" h="402">
                    <a:moveTo>
                      <a:pt x="0" y="58"/>
                    </a:moveTo>
                    <a:lnTo>
                      <a:pt x="6" y="70"/>
                    </a:lnTo>
                    <a:lnTo>
                      <a:pt x="22" y="84"/>
                    </a:lnTo>
                    <a:lnTo>
                      <a:pt x="41" y="97"/>
                    </a:lnTo>
                    <a:lnTo>
                      <a:pt x="83" y="135"/>
                    </a:lnTo>
                    <a:lnTo>
                      <a:pt x="95" y="186"/>
                    </a:lnTo>
                    <a:lnTo>
                      <a:pt x="83" y="208"/>
                    </a:lnTo>
                    <a:lnTo>
                      <a:pt x="156" y="362"/>
                    </a:lnTo>
                    <a:lnTo>
                      <a:pt x="156" y="402"/>
                    </a:lnTo>
                    <a:lnTo>
                      <a:pt x="200" y="395"/>
                    </a:lnTo>
                    <a:lnTo>
                      <a:pt x="209" y="364"/>
                    </a:lnTo>
                    <a:lnTo>
                      <a:pt x="272" y="313"/>
                    </a:lnTo>
                    <a:lnTo>
                      <a:pt x="256" y="282"/>
                    </a:lnTo>
                    <a:lnTo>
                      <a:pt x="259" y="271"/>
                    </a:lnTo>
                    <a:lnTo>
                      <a:pt x="299" y="232"/>
                    </a:lnTo>
                    <a:lnTo>
                      <a:pt x="299" y="215"/>
                    </a:lnTo>
                    <a:lnTo>
                      <a:pt x="436" y="135"/>
                    </a:lnTo>
                    <a:lnTo>
                      <a:pt x="400" y="90"/>
                    </a:lnTo>
                    <a:lnTo>
                      <a:pt x="361" y="48"/>
                    </a:lnTo>
                    <a:lnTo>
                      <a:pt x="330" y="22"/>
                    </a:lnTo>
                    <a:lnTo>
                      <a:pt x="214" y="55"/>
                    </a:lnTo>
                    <a:lnTo>
                      <a:pt x="72" y="0"/>
                    </a:lnTo>
                    <a:lnTo>
                      <a:pt x="53" y="0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B0F0"/>
              </a:solidFill>
              <a:ln w="12700" cap="rnd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7" name="Rectangle 970">
                <a:extLst>
                  <a:ext uri="{FF2B5EF4-FFF2-40B4-BE49-F238E27FC236}">
                    <a16:creationId xmlns:a16="http://schemas.microsoft.com/office/drawing/2014/main" id="{5E1CB8CD-58B2-C09C-6F0E-F4A87899DA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3923" y="4333239"/>
                <a:ext cx="388795" cy="1514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en-US" sz="110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Allendale</a:t>
                </a:r>
              </a:p>
            </p:txBody>
          </p:sp>
        </p:grpSp>
        <p:grpSp>
          <p:nvGrpSpPr>
            <p:cNvPr id="184" name="Group 9">
              <a:extLst>
                <a:ext uri="{FF2B5EF4-FFF2-40B4-BE49-F238E27FC236}">
                  <a16:creationId xmlns:a16="http://schemas.microsoft.com/office/drawing/2014/main" id="{83C9580E-EB8D-07B1-BCA3-A87956662D8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793691" y="4162342"/>
              <a:ext cx="1729739" cy="1300612"/>
              <a:chOff x="5878823" y="4055453"/>
              <a:chExt cx="1622425" cy="1255713"/>
            </a:xfrm>
            <a:noFill/>
          </p:grpSpPr>
          <p:sp>
            <p:nvSpPr>
              <p:cNvPr id="264" name="Freeform 935">
                <a:extLst>
                  <a:ext uri="{FF2B5EF4-FFF2-40B4-BE49-F238E27FC236}">
                    <a16:creationId xmlns:a16="http://schemas.microsoft.com/office/drawing/2014/main" id="{F24D9C70-5D09-A234-0479-4712B94BC7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8823" y="4055453"/>
                <a:ext cx="1622425" cy="1255713"/>
              </a:xfrm>
              <a:custGeom>
                <a:avLst/>
                <a:gdLst>
                  <a:gd name="T0" fmla="*/ 2147483647 w 959"/>
                  <a:gd name="T1" fmla="*/ 2147483647 h 715"/>
                  <a:gd name="T2" fmla="*/ 2147483647 w 959"/>
                  <a:gd name="T3" fmla="*/ 2147483647 h 715"/>
                  <a:gd name="T4" fmla="*/ 2147483647 w 959"/>
                  <a:gd name="T5" fmla="*/ 2147483647 h 715"/>
                  <a:gd name="T6" fmla="*/ 2147483647 w 959"/>
                  <a:gd name="T7" fmla="*/ 2147483647 h 715"/>
                  <a:gd name="T8" fmla="*/ 2147483647 w 959"/>
                  <a:gd name="T9" fmla="*/ 2147483647 h 715"/>
                  <a:gd name="T10" fmla="*/ 2147483647 w 959"/>
                  <a:gd name="T11" fmla="*/ 2147483647 h 715"/>
                  <a:gd name="T12" fmla="*/ 2147483647 w 959"/>
                  <a:gd name="T13" fmla="*/ 2147483647 h 715"/>
                  <a:gd name="T14" fmla="*/ 2147483647 w 959"/>
                  <a:gd name="T15" fmla="*/ 2147483647 h 715"/>
                  <a:gd name="T16" fmla="*/ 2147483647 w 959"/>
                  <a:gd name="T17" fmla="*/ 2147483647 h 715"/>
                  <a:gd name="T18" fmla="*/ 2147483647 w 959"/>
                  <a:gd name="T19" fmla="*/ 2147483647 h 715"/>
                  <a:gd name="T20" fmla="*/ 2147483647 w 959"/>
                  <a:gd name="T21" fmla="*/ 2147483647 h 715"/>
                  <a:gd name="T22" fmla="*/ 2147483647 w 959"/>
                  <a:gd name="T23" fmla="*/ 2147483647 h 715"/>
                  <a:gd name="T24" fmla="*/ 2147483647 w 959"/>
                  <a:gd name="T25" fmla="*/ 2147483647 h 715"/>
                  <a:gd name="T26" fmla="*/ 2147483647 w 959"/>
                  <a:gd name="T27" fmla="*/ 2147483647 h 715"/>
                  <a:gd name="T28" fmla="*/ 2147483647 w 959"/>
                  <a:gd name="T29" fmla="*/ 2147483647 h 715"/>
                  <a:gd name="T30" fmla="*/ 2147483647 w 959"/>
                  <a:gd name="T31" fmla="*/ 2147483647 h 715"/>
                  <a:gd name="T32" fmla="*/ 2147483647 w 959"/>
                  <a:gd name="T33" fmla="*/ 2147483647 h 715"/>
                  <a:gd name="T34" fmla="*/ 0 w 959"/>
                  <a:gd name="T35" fmla="*/ 2147483647 h 715"/>
                  <a:gd name="T36" fmla="*/ 2147483647 w 959"/>
                  <a:gd name="T37" fmla="*/ 2147483647 h 715"/>
                  <a:gd name="T38" fmla="*/ 2147483647 w 959"/>
                  <a:gd name="T39" fmla="*/ 2147483647 h 715"/>
                  <a:gd name="T40" fmla="*/ 2147483647 w 959"/>
                  <a:gd name="T41" fmla="*/ 2147483647 h 715"/>
                  <a:gd name="T42" fmla="*/ 2147483647 w 959"/>
                  <a:gd name="T43" fmla="*/ 2147483647 h 715"/>
                  <a:gd name="T44" fmla="*/ 2147483647 w 959"/>
                  <a:gd name="T45" fmla="*/ 2147483647 h 715"/>
                  <a:gd name="T46" fmla="*/ 2147483647 w 959"/>
                  <a:gd name="T47" fmla="*/ 2147483647 h 715"/>
                  <a:gd name="T48" fmla="*/ 2147483647 w 959"/>
                  <a:gd name="T49" fmla="*/ 2147483647 h 715"/>
                  <a:gd name="T50" fmla="*/ 2147483647 w 959"/>
                  <a:gd name="T51" fmla="*/ 2147483647 h 715"/>
                  <a:gd name="T52" fmla="*/ 2147483647 w 959"/>
                  <a:gd name="T53" fmla="*/ 2147483647 h 715"/>
                  <a:gd name="T54" fmla="*/ 2147483647 w 959"/>
                  <a:gd name="T55" fmla="*/ 2147483647 h 715"/>
                  <a:gd name="T56" fmla="*/ 2147483647 w 959"/>
                  <a:gd name="T57" fmla="*/ 2147483647 h 715"/>
                  <a:gd name="T58" fmla="*/ 2147483647 w 959"/>
                  <a:gd name="T59" fmla="*/ 2147483647 h 715"/>
                  <a:gd name="T60" fmla="*/ 2147483647 w 959"/>
                  <a:gd name="T61" fmla="*/ 2147483647 h 715"/>
                  <a:gd name="T62" fmla="*/ 2147483647 w 959"/>
                  <a:gd name="T63" fmla="*/ 2147483647 h 715"/>
                  <a:gd name="T64" fmla="*/ 2147483647 w 959"/>
                  <a:gd name="T65" fmla="*/ 2147483647 h 715"/>
                  <a:gd name="T66" fmla="*/ 2147483647 w 959"/>
                  <a:gd name="T67" fmla="*/ 2147483647 h 715"/>
                  <a:gd name="T68" fmla="*/ 2147483647 w 959"/>
                  <a:gd name="T69" fmla="*/ 2147483647 h 715"/>
                  <a:gd name="T70" fmla="*/ 2147483647 w 959"/>
                  <a:gd name="T71" fmla="*/ 2147483647 h 715"/>
                  <a:gd name="T72" fmla="*/ 2147483647 w 959"/>
                  <a:gd name="T73" fmla="*/ 2147483647 h 715"/>
                  <a:gd name="T74" fmla="*/ 2147483647 w 959"/>
                  <a:gd name="T75" fmla="*/ 2147483647 h 715"/>
                  <a:gd name="T76" fmla="*/ 2147483647 w 959"/>
                  <a:gd name="T77" fmla="*/ 2147483647 h 715"/>
                  <a:gd name="T78" fmla="*/ 2147483647 w 959"/>
                  <a:gd name="T79" fmla="*/ 2147483647 h 715"/>
                  <a:gd name="T80" fmla="*/ 2147483647 w 959"/>
                  <a:gd name="T81" fmla="*/ 2147483647 h 715"/>
                  <a:gd name="T82" fmla="*/ 2147483647 w 959"/>
                  <a:gd name="T83" fmla="*/ 2147483647 h 715"/>
                  <a:gd name="T84" fmla="*/ 2147483647 w 959"/>
                  <a:gd name="T85" fmla="*/ 2147483647 h 715"/>
                  <a:gd name="T86" fmla="*/ 2147483647 w 959"/>
                  <a:gd name="T87" fmla="*/ 2147483647 h 715"/>
                  <a:gd name="T88" fmla="*/ 2147483647 w 959"/>
                  <a:gd name="T89" fmla="*/ 2147483647 h 715"/>
                  <a:gd name="T90" fmla="*/ 2147483647 w 959"/>
                  <a:gd name="T91" fmla="*/ 2147483647 h 715"/>
                  <a:gd name="T92" fmla="*/ 2147483647 w 959"/>
                  <a:gd name="T93" fmla="*/ 2147483647 h 715"/>
                  <a:gd name="T94" fmla="*/ 2147483647 w 959"/>
                  <a:gd name="T95" fmla="*/ 2147483647 h 715"/>
                  <a:gd name="T96" fmla="*/ 2147483647 w 959"/>
                  <a:gd name="T97" fmla="*/ 0 h 71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0" t="0" r="r" b="b"/>
                <a:pathLst>
                  <a:path w="959" h="715">
                    <a:moveTo>
                      <a:pt x="812" y="0"/>
                    </a:moveTo>
                    <a:lnTo>
                      <a:pt x="793" y="2"/>
                    </a:lnTo>
                    <a:lnTo>
                      <a:pt x="782" y="9"/>
                    </a:lnTo>
                    <a:lnTo>
                      <a:pt x="736" y="74"/>
                    </a:lnTo>
                    <a:lnTo>
                      <a:pt x="722" y="66"/>
                    </a:lnTo>
                    <a:lnTo>
                      <a:pt x="701" y="63"/>
                    </a:lnTo>
                    <a:lnTo>
                      <a:pt x="680" y="73"/>
                    </a:lnTo>
                    <a:lnTo>
                      <a:pt x="671" y="87"/>
                    </a:lnTo>
                    <a:lnTo>
                      <a:pt x="567" y="210"/>
                    </a:lnTo>
                    <a:lnTo>
                      <a:pt x="567" y="244"/>
                    </a:lnTo>
                    <a:lnTo>
                      <a:pt x="566" y="280"/>
                    </a:lnTo>
                    <a:lnTo>
                      <a:pt x="543" y="274"/>
                    </a:lnTo>
                    <a:lnTo>
                      <a:pt x="501" y="289"/>
                    </a:lnTo>
                    <a:lnTo>
                      <a:pt x="490" y="332"/>
                    </a:lnTo>
                    <a:lnTo>
                      <a:pt x="455" y="346"/>
                    </a:lnTo>
                    <a:lnTo>
                      <a:pt x="451" y="359"/>
                    </a:lnTo>
                    <a:lnTo>
                      <a:pt x="453" y="373"/>
                    </a:lnTo>
                    <a:lnTo>
                      <a:pt x="439" y="387"/>
                    </a:lnTo>
                    <a:lnTo>
                      <a:pt x="421" y="364"/>
                    </a:lnTo>
                    <a:lnTo>
                      <a:pt x="414" y="320"/>
                    </a:lnTo>
                    <a:lnTo>
                      <a:pt x="395" y="318"/>
                    </a:lnTo>
                    <a:lnTo>
                      <a:pt x="377" y="310"/>
                    </a:lnTo>
                    <a:lnTo>
                      <a:pt x="332" y="224"/>
                    </a:lnTo>
                    <a:lnTo>
                      <a:pt x="278" y="224"/>
                    </a:lnTo>
                    <a:lnTo>
                      <a:pt x="213" y="167"/>
                    </a:lnTo>
                    <a:lnTo>
                      <a:pt x="245" y="247"/>
                    </a:lnTo>
                    <a:lnTo>
                      <a:pt x="308" y="290"/>
                    </a:lnTo>
                    <a:lnTo>
                      <a:pt x="294" y="322"/>
                    </a:lnTo>
                    <a:lnTo>
                      <a:pt x="282" y="316"/>
                    </a:lnTo>
                    <a:lnTo>
                      <a:pt x="230" y="334"/>
                    </a:lnTo>
                    <a:lnTo>
                      <a:pt x="245" y="393"/>
                    </a:lnTo>
                    <a:lnTo>
                      <a:pt x="167" y="379"/>
                    </a:lnTo>
                    <a:lnTo>
                      <a:pt x="150" y="359"/>
                    </a:lnTo>
                    <a:lnTo>
                      <a:pt x="122" y="361"/>
                    </a:lnTo>
                    <a:lnTo>
                      <a:pt x="44" y="354"/>
                    </a:lnTo>
                    <a:lnTo>
                      <a:pt x="0" y="429"/>
                    </a:lnTo>
                    <a:lnTo>
                      <a:pt x="0" y="456"/>
                    </a:lnTo>
                    <a:lnTo>
                      <a:pt x="12" y="469"/>
                    </a:lnTo>
                    <a:lnTo>
                      <a:pt x="16" y="476"/>
                    </a:lnTo>
                    <a:lnTo>
                      <a:pt x="16" y="512"/>
                    </a:lnTo>
                    <a:lnTo>
                      <a:pt x="46" y="532"/>
                    </a:lnTo>
                    <a:lnTo>
                      <a:pt x="49" y="549"/>
                    </a:lnTo>
                    <a:lnTo>
                      <a:pt x="25" y="556"/>
                    </a:lnTo>
                    <a:lnTo>
                      <a:pt x="23" y="581"/>
                    </a:lnTo>
                    <a:lnTo>
                      <a:pt x="49" y="575"/>
                    </a:lnTo>
                    <a:lnTo>
                      <a:pt x="49" y="618"/>
                    </a:lnTo>
                    <a:lnTo>
                      <a:pt x="29" y="639"/>
                    </a:lnTo>
                    <a:lnTo>
                      <a:pt x="53" y="659"/>
                    </a:lnTo>
                    <a:lnTo>
                      <a:pt x="80" y="692"/>
                    </a:lnTo>
                    <a:lnTo>
                      <a:pt x="86" y="706"/>
                    </a:lnTo>
                    <a:lnTo>
                      <a:pt x="102" y="715"/>
                    </a:lnTo>
                    <a:lnTo>
                      <a:pt x="226" y="640"/>
                    </a:lnTo>
                    <a:lnTo>
                      <a:pt x="226" y="624"/>
                    </a:lnTo>
                    <a:lnTo>
                      <a:pt x="245" y="626"/>
                    </a:lnTo>
                    <a:lnTo>
                      <a:pt x="320" y="588"/>
                    </a:lnTo>
                    <a:lnTo>
                      <a:pt x="344" y="584"/>
                    </a:lnTo>
                    <a:lnTo>
                      <a:pt x="380" y="588"/>
                    </a:lnTo>
                    <a:lnTo>
                      <a:pt x="392" y="558"/>
                    </a:lnTo>
                    <a:lnTo>
                      <a:pt x="402" y="562"/>
                    </a:lnTo>
                    <a:lnTo>
                      <a:pt x="460" y="539"/>
                    </a:lnTo>
                    <a:lnTo>
                      <a:pt x="485" y="473"/>
                    </a:lnTo>
                    <a:lnTo>
                      <a:pt x="448" y="456"/>
                    </a:lnTo>
                    <a:lnTo>
                      <a:pt x="448" y="441"/>
                    </a:lnTo>
                    <a:lnTo>
                      <a:pt x="474" y="429"/>
                    </a:lnTo>
                    <a:lnTo>
                      <a:pt x="497" y="448"/>
                    </a:lnTo>
                    <a:lnTo>
                      <a:pt x="511" y="448"/>
                    </a:lnTo>
                    <a:lnTo>
                      <a:pt x="557" y="426"/>
                    </a:lnTo>
                    <a:lnTo>
                      <a:pt x="557" y="416"/>
                    </a:lnTo>
                    <a:lnTo>
                      <a:pt x="599" y="405"/>
                    </a:lnTo>
                    <a:lnTo>
                      <a:pt x="611" y="393"/>
                    </a:lnTo>
                    <a:lnTo>
                      <a:pt x="627" y="371"/>
                    </a:lnTo>
                    <a:lnTo>
                      <a:pt x="660" y="340"/>
                    </a:lnTo>
                    <a:lnTo>
                      <a:pt x="696" y="315"/>
                    </a:lnTo>
                    <a:lnTo>
                      <a:pt x="716" y="307"/>
                    </a:lnTo>
                    <a:lnTo>
                      <a:pt x="736" y="302"/>
                    </a:lnTo>
                    <a:lnTo>
                      <a:pt x="736" y="283"/>
                    </a:lnTo>
                    <a:lnTo>
                      <a:pt x="710" y="283"/>
                    </a:lnTo>
                    <a:lnTo>
                      <a:pt x="686" y="287"/>
                    </a:lnTo>
                    <a:lnTo>
                      <a:pt x="690" y="244"/>
                    </a:lnTo>
                    <a:lnTo>
                      <a:pt x="720" y="203"/>
                    </a:lnTo>
                    <a:lnTo>
                      <a:pt x="777" y="176"/>
                    </a:lnTo>
                    <a:lnTo>
                      <a:pt x="782" y="185"/>
                    </a:lnTo>
                    <a:lnTo>
                      <a:pt x="793" y="186"/>
                    </a:lnTo>
                    <a:lnTo>
                      <a:pt x="785" y="218"/>
                    </a:lnTo>
                    <a:lnTo>
                      <a:pt x="884" y="203"/>
                    </a:lnTo>
                    <a:lnTo>
                      <a:pt x="888" y="218"/>
                    </a:lnTo>
                    <a:lnTo>
                      <a:pt x="904" y="215"/>
                    </a:lnTo>
                    <a:lnTo>
                      <a:pt x="903" y="190"/>
                    </a:lnTo>
                    <a:lnTo>
                      <a:pt x="910" y="170"/>
                    </a:lnTo>
                    <a:lnTo>
                      <a:pt x="926" y="148"/>
                    </a:lnTo>
                    <a:lnTo>
                      <a:pt x="912" y="153"/>
                    </a:lnTo>
                    <a:lnTo>
                      <a:pt x="903" y="148"/>
                    </a:lnTo>
                    <a:lnTo>
                      <a:pt x="903" y="136"/>
                    </a:lnTo>
                    <a:lnTo>
                      <a:pt x="959" y="105"/>
                    </a:lnTo>
                    <a:lnTo>
                      <a:pt x="958" y="77"/>
                    </a:lnTo>
                    <a:lnTo>
                      <a:pt x="925" y="66"/>
                    </a:lnTo>
                    <a:lnTo>
                      <a:pt x="885" y="55"/>
                    </a:lnTo>
                    <a:lnTo>
                      <a:pt x="830" y="0"/>
                    </a:lnTo>
                    <a:lnTo>
                      <a:pt x="812" y="0"/>
                    </a:lnTo>
                    <a:close/>
                  </a:path>
                </a:pathLst>
              </a:custGeom>
              <a:solidFill>
                <a:srgbClr val="00B0F0"/>
              </a:solidFill>
              <a:ln w="12700" cap="rnd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5" name="Rectangle 971">
                <a:extLst>
                  <a:ext uri="{FF2B5EF4-FFF2-40B4-BE49-F238E27FC236}">
                    <a16:creationId xmlns:a16="http://schemas.microsoft.com/office/drawing/2014/main" id="{627D9C3F-08BF-1556-4CA5-935774EB07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0544" y="4841568"/>
                <a:ext cx="457097" cy="1514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110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Charleston</a:t>
                </a:r>
              </a:p>
            </p:txBody>
          </p:sp>
        </p:grpSp>
        <p:grpSp>
          <p:nvGrpSpPr>
            <p:cNvPr id="185" name="Group 18">
              <a:extLst>
                <a:ext uri="{FF2B5EF4-FFF2-40B4-BE49-F238E27FC236}">
                  <a16:creationId xmlns:a16="http://schemas.microsoft.com/office/drawing/2014/main" id="{8460610C-BFB4-C1B9-CE3F-4EAE7DFA43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51392" y="4987762"/>
              <a:ext cx="700697" cy="1223332"/>
              <a:chOff x="4705352" y="4858536"/>
              <a:chExt cx="665634" cy="1180304"/>
            </a:xfrm>
            <a:noFill/>
          </p:grpSpPr>
          <p:sp>
            <p:nvSpPr>
              <p:cNvPr id="262" name="Freeform 945">
                <a:extLst>
                  <a:ext uri="{FF2B5EF4-FFF2-40B4-BE49-F238E27FC236}">
                    <a16:creationId xmlns:a16="http://schemas.microsoft.com/office/drawing/2014/main" id="{8D729A49-DB52-24E3-4D45-1679835E80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05352" y="4858536"/>
                <a:ext cx="665634" cy="1180304"/>
              </a:xfrm>
              <a:custGeom>
                <a:avLst/>
                <a:gdLst>
                  <a:gd name="T0" fmla="*/ 0 w 378"/>
                  <a:gd name="T1" fmla="*/ 2147483647 h 675"/>
                  <a:gd name="T2" fmla="*/ 2147483647 w 378"/>
                  <a:gd name="T3" fmla="*/ 2147483647 h 675"/>
                  <a:gd name="T4" fmla="*/ 2147483647 w 378"/>
                  <a:gd name="T5" fmla="*/ 2147483647 h 675"/>
                  <a:gd name="T6" fmla="*/ 2147483647 w 378"/>
                  <a:gd name="T7" fmla="*/ 2147483647 h 675"/>
                  <a:gd name="T8" fmla="*/ 2147483647 w 378"/>
                  <a:gd name="T9" fmla="*/ 2147483647 h 675"/>
                  <a:gd name="T10" fmla="*/ 2147483647 w 378"/>
                  <a:gd name="T11" fmla="*/ 2147483647 h 675"/>
                  <a:gd name="T12" fmla="*/ 2147483647 w 378"/>
                  <a:gd name="T13" fmla="*/ 2147483647 h 675"/>
                  <a:gd name="T14" fmla="*/ 2147483647 w 378"/>
                  <a:gd name="T15" fmla="*/ 2147483647 h 675"/>
                  <a:gd name="T16" fmla="*/ 2147483647 w 378"/>
                  <a:gd name="T17" fmla="*/ 2147483647 h 675"/>
                  <a:gd name="T18" fmla="*/ 2147483647 w 378"/>
                  <a:gd name="T19" fmla="*/ 2147483647 h 675"/>
                  <a:gd name="T20" fmla="*/ 2147483647 w 378"/>
                  <a:gd name="T21" fmla="*/ 2147483647 h 675"/>
                  <a:gd name="T22" fmla="*/ 2147483647 w 378"/>
                  <a:gd name="T23" fmla="*/ 2147483647 h 675"/>
                  <a:gd name="T24" fmla="*/ 2147483647 w 378"/>
                  <a:gd name="T25" fmla="*/ 2147483647 h 675"/>
                  <a:gd name="T26" fmla="*/ 2147483647 w 378"/>
                  <a:gd name="T27" fmla="*/ 2147483647 h 675"/>
                  <a:gd name="T28" fmla="*/ 2147483647 w 378"/>
                  <a:gd name="T29" fmla="*/ 2147483647 h 675"/>
                  <a:gd name="T30" fmla="*/ 2147483647 w 378"/>
                  <a:gd name="T31" fmla="*/ 2147483647 h 675"/>
                  <a:gd name="T32" fmla="*/ 2147483647 w 378"/>
                  <a:gd name="T33" fmla="*/ 2147483647 h 675"/>
                  <a:gd name="T34" fmla="*/ 2147483647 w 378"/>
                  <a:gd name="T35" fmla="*/ 2147483647 h 675"/>
                  <a:gd name="T36" fmla="*/ 2147483647 w 378"/>
                  <a:gd name="T37" fmla="*/ 2147483647 h 675"/>
                  <a:gd name="T38" fmla="*/ 2147483647 w 378"/>
                  <a:gd name="T39" fmla="*/ 2147483647 h 675"/>
                  <a:gd name="T40" fmla="*/ 2147483647 w 378"/>
                  <a:gd name="T41" fmla="*/ 2147483647 h 675"/>
                  <a:gd name="T42" fmla="*/ 2147483647 w 378"/>
                  <a:gd name="T43" fmla="*/ 2147483647 h 675"/>
                  <a:gd name="T44" fmla="*/ 2147483647 w 378"/>
                  <a:gd name="T45" fmla="*/ 2147483647 h 675"/>
                  <a:gd name="T46" fmla="*/ 2147483647 w 378"/>
                  <a:gd name="T47" fmla="*/ 2147483647 h 675"/>
                  <a:gd name="T48" fmla="*/ 2147483647 w 378"/>
                  <a:gd name="T49" fmla="*/ 2147483647 h 675"/>
                  <a:gd name="T50" fmla="*/ 2147483647 w 378"/>
                  <a:gd name="T51" fmla="*/ 2147483647 h 675"/>
                  <a:gd name="T52" fmla="*/ 2147483647 w 378"/>
                  <a:gd name="T53" fmla="*/ 2147483647 h 675"/>
                  <a:gd name="T54" fmla="*/ 2147483647 w 378"/>
                  <a:gd name="T55" fmla="*/ 2147483647 h 675"/>
                  <a:gd name="T56" fmla="*/ 2147483647 w 378"/>
                  <a:gd name="T57" fmla="*/ 2147483647 h 675"/>
                  <a:gd name="T58" fmla="*/ 2147483647 w 378"/>
                  <a:gd name="T59" fmla="*/ 2147483647 h 675"/>
                  <a:gd name="T60" fmla="*/ 2147483647 w 378"/>
                  <a:gd name="T61" fmla="*/ 2147483647 h 675"/>
                  <a:gd name="T62" fmla="*/ 2147483647 w 378"/>
                  <a:gd name="T63" fmla="*/ 2147483647 h 675"/>
                  <a:gd name="T64" fmla="*/ 2147483647 w 378"/>
                  <a:gd name="T65" fmla="*/ 2147483647 h 675"/>
                  <a:gd name="T66" fmla="*/ 2147483647 w 378"/>
                  <a:gd name="T67" fmla="*/ 2147483647 h 675"/>
                  <a:gd name="T68" fmla="*/ 2147483647 w 378"/>
                  <a:gd name="T69" fmla="*/ 2147483647 h 675"/>
                  <a:gd name="T70" fmla="*/ 2147483647 w 378"/>
                  <a:gd name="T71" fmla="*/ 2147483647 h 675"/>
                  <a:gd name="T72" fmla="*/ 2147483647 w 378"/>
                  <a:gd name="T73" fmla="*/ 0 h 675"/>
                  <a:gd name="T74" fmla="*/ 0 w 378"/>
                  <a:gd name="T75" fmla="*/ 2147483647 h 675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378" h="675">
                    <a:moveTo>
                      <a:pt x="0" y="182"/>
                    </a:moveTo>
                    <a:lnTo>
                      <a:pt x="72" y="267"/>
                    </a:lnTo>
                    <a:lnTo>
                      <a:pt x="61" y="308"/>
                    </a:lnTo>
                    <a:lnTo>
                      <a:pt x="109" y="395"/>
                    </a:lnTo>
                    <a:lnTo>
                      <a:pt x="123" y="395"/>
                    </a:lnTo>
                    <a:lnTo>
                      <a:pt x="127" y="430"/>
                    </a:lnTo>
                    <a:lnTo>
                      <a:pt x="111" y="448"/>
                    </a:lnTo>
                    <a:lnTo>
                      <a:pt x="105" y="542"/>
                    </a:lnTo>
                    <a:lnTo>
                      <a:pt x="113" y="580"/>
                    </a:lnTo>
                    <a:lnTo>
                      <a:pt x="147" y="630"/>
                    </a:lnTo>
                    <a:lnTo>
                      <a:pt x="180" y="633"/>
                    </a:lnTo>
                    <a:lnTo>
                      <a:pt x="199" y="619"/>
                    </a:lnTo>
                    <a:lnTo>
                      <a:pt x="300" y="675"/>
                    </a:lnTo>
                    <a:lnTo>
                      <a:pt x="332" y="640"/>
                    </a:lnTo>
                    <a:lnTo>
                      <a:pt x="312" y="600"/>
                    </a:lnTo>
                    <a:lnTo>
                      <a:pt x="300" y="593"/>
                    </a:lnTo>
                    <a:lnTo>
                      <a:pt x="283" y="585"/>
                    </a:lnTo>
                    <a:lnTo>
                      <a:pt x="255" y="580"/>
                    </a:lnTo>
                    <a:lnTo>
                      <a:pt x="255" y="544"/>
                    </a:lnTo>
                    <a:lnTo>
                      <a:pt x="228" y="523"/>
                    </a:lnTo>
                    <a:lnTo>
                      <a:pt x="222" y="516"/>
                    </a:lnTo>
                    <a:lnTo>
                      <a:pt x="216" y="424"/>
                    </a:lnTo>
                    <a:lnTo>
                      <a:pt x="264" y="441"/>
                    </a:lnTo>
                    <a:lnTo>
                      <a:pt x="275" y="381"/>
                    </a:lnTo>
                    <a:lnTo>
                      <a:pt x="316" y="381"/>
                    </a:lnTo>
                    <a:lnTo>
                      <a:pt x="328" y="354"/>
                    </a:lnTo>
                    <a:lnTo>
                      <a:pt x="347" y="333"/>
                    </a:lnTo>
                    <a:lnTo>
                      <a:pt x="369" y="318"/>
                    </a:lnTo>
                    <a:lnTo>
                      <a:pt x="358" y="280"/>
                    </a:lnTo>
                    <a:lnTo>
                      <a:pt x="378" y="259"/>
                    </a:lnTo>
                    <a:lnTo>
                      <a:pt x="353" y="206"/>
                    </a:lnTo>
                    <a:lnTo>
                      <a:pt x="364" y="183"/>
                    </a:lnTo>
                    <a:lnTo>
                      <a:pt x="344" y="122"/>
                    </a:lnTo>
                    <a:lnTo>
                      <a:pt x="319" y="131"/>
                    </a:lnTo>
                    <a:lnTo>
                      <a:pt x="272" y="101"/>
                    </a:lnTo>
                    <a:lnTo>
                      <a:pt x="272" y="67"/>
                    </a:lnTo>
                    <a:lnTo>
                      <a:pt x="216" y="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00B0F0"/>
              </a:solidFill>
              <a:ln w="12700" cap="rnd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3" name="Rectangle 972">
                <a:extLst>
                  <a:ext uri="{FF2B5EF4-FFF2-40B4-BE49-F238E27FC236}">
                    <a16:creationId xmlns:a16="http://schemas.microsoft.com/office/drawing/2014/main" id="{913A6BFA-A81E-2F5C-AD12-83B7CF0E5D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1691" y="5236408"/>
                <a:ext cx="287345" cy="15136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110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Jasper</a:t>
                </a:r>
              </a:p>
            </p:txBody>
          </p:sp>
        </p:grpSp>
        <p:grpSp>
          <p:nvGrpSpPr>
            <p:cNvPr id="186" name="Group 10">
              <a:extLst>
                <a:ext uri="{FF2B5EF4-FFF2-40B4-BE49-F238E27FC236}">
                  <a16:creationId xmlns:a16="http://schemas.microsoft.com/office/drawing/2014/main" id="{FC825669-E168-8D02-8687-607D265E9C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90288" y="1681148"/>
              <a:ext cx="812402" cy="680724"/>
              <a:chOff x="7000876" y="1659711"/>
              <a:chExt cx="762000" cy="657225"/>
            </a:xfrm>
            <a:noFill/>
          </p:grpSpPr>
          <p:sp>
            <p:nvSpPr>
              <p:cNvPr id="260" name="Freeform 916">
                <a:extLst>
                  <a:ext uri="{FF2B5EF4-FFF2-40B4-BE49-F238E27FC236}">
                    <a16:creationId xmlns:a16="http://schemas.microsoft.com/office/drawing/2014/main" id="{F050AD49-0F2B-B6A8-710F-455C527306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00876" y="1659711"/>
                <a:ext cx="762000" cy="657225"/>
              </a:xfrm>
              <a:custGeom>
                <a:avLst/>
                <a:gdLst>
                  <a:gd name="T0" fmla="*/ 2147483647 w 449"/>
                  <a:gd name="T1" fmla="*/ 0 h 372"/>
                  <a:gd name="T2" fmla="*/ 0 w 449"/>
                  <a:gd name="T3" fmla="*/ 2147483647 h 372"/>
                  <a:gd name="T4" fmla="*/ 2147483647 w 449"/>
                  <a:gd name="T5" fmla="*/ 2147483647 h 372"/>
                  <a:gd name="T6" fmla="*/ 2147483647 w 449"/>
                  <a:gd name="T7" fmla="*/ 2147483647 h 372"/>
                  <a:gd name="T8" fmla="*/ 2147483647 w 449"/>
                  <a:gd name="T9" fmla="*/ 2147483647 h 372"/>
                  <a:gd name="T10" fmla="*/ 2147483647 w 449"/>
                  <a:gd name="T11" fmla="*/ 2147483647 h 372"/>
                  <a:gd name="T12" fmla="*/ 2147483647 w 449"/>
                  <a:gd name="T13" fmla="*/ 2147483647 h 372"/>
                  <a:gd name="T14" fmla="*/ 2147483647 w 449"/>
                  <a:gd name="T15" fmla="*/ 2147483647 h 372"/>
                  <a:gd name="T16" fmla="*/ 2147483647 w 449"/>
                  <a:gd name="T17" fmla="*/ 2147483647 h 372"/>
                  <a:gd name="T18" fmla="*/ 2147483647 w 449"/>
                  <a:gd name="T19" fmla="*/ 2147483647 h 372"/>
                  <a:gd name="T20" fmla="*/ 2147483647 w 449"/>
                  <a:gd name="T21" fmla="*/ 2147483647 h 372"/>
                  <a:gd name="T22" fmla="*/ 2147483647 w 449"/>
                  <a:gd name="T23" fmla="*/ 2147483647 h 372"/>
                  <a:gd name="T24" fmla="*/ 2147483647 w 449"/>
                  <a:gd name="T25" fmla="*/ 2147483647 h 372"/>
                  <a:gd name="T26" fmla="*/ 2147483647 w 449"/>
                  <a:gd name="T27" fmla="*/ 2147483647 h 372"/>
                  <a:gd name="T28" fmla="*/ 2147483647 w 449"/>
                  <a:gd name="T29" fmla="*/ 2147483647 h 372"/>
                  <a:gd name="T30" fmla="*/ 2147483647 w 449"/>
                  <a:gd name="T31" fmla="*/ 2147483647 h 372"/>
                  <a:gd name="T32" fmla="*/ 2147483647 w 449"/>
                  <a:gd name="T33" fmla="*/ 2147483647 h 372"/>
                  <a:gd name="T34" fmla="*/ 2147483647 w 449"/>
                  <a:gd name="T35" fmla="*/ 2147483647 h 372"/>
                  <a:gd name="T36" fmla="*/ 2147483647 w 449"/>
                  <a:gd name="T37" fmla="*/ 2147483647 h 372"/>
                  <a:gd name="T38" fmla="*/ 2147483647 w 449"/>
                  <a:gd name="T39" fmla="*/ 2147483647 h 372"/>
                  <a:gd name="T40" fmla="*/ 2147483647 w 449"/>
                  <a:gd name="T41" fmla="*/ 0 h 37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449" h="372">
                    <a:moveTo>
                      <a:pt x="134" y="0"/>
                    </a:moveTo>
                    <a:lnTo>
                      <a:pt x="0" y="296"/>
                    </a:lnTo>
                    <a:lnTo>
                      <a:pt x="39" y="309"/>
                    </a:lnTo>
                    <a:lnTo>
                      <a:pt x="45" y="321"/>
                    </a:lnTo>
                    <a:lnTo>
                      <a:pt x="45" y="345"/>
                    </a:lnTo>
                    <a:lnTo>
                      <a:pt x="55" y="370"/>
                    </a:lnTo>
                    <a:lnTo>
                      <a:pt x="77" y="372"/>
                    </a:lnTo>
                    <a:lnTo>
                      <a:pt x="83" y="341"/>
                    </a:lnTo>
                    <a:lnTo>
                      <a:pt x="199" y="303"/>
                    </a:lnTo>
                    <a:lnTo>
                      <a:pt x="215" y="308"/>
                    </a:lnTo>
                    <a:lnTo>
                      <a:pt x="229" y="317"/>
                    </a:lnTo>
                    <a:lnTo>
                      <a:pt x="249" y="335"/>
                    </a:lnTo>
                    <a:lnTo>
                      <a:pt x="279" y="325"/>
                    </a:lnTo>
                    <a:lnTo>
                      <a:pt x="310" y="341"/>
                    </a:lnTo>
                    <a:lnTo>
                      <a:pt x="327" y="333"/>
                    </a:lnTo>
                    <a:lnTo>
                      <a:pt x="337" y="330"/>
                    </a:lnTo>
                    <a:lnTo>
                      <a:pt x="361" y="333"/>
                    </a:lnTo>
                    <a:lnTo>
                      <a:pt x="391" y="308"/>
                    </a:lnTo>
                    <a:lnTo>
                      <a:pt x="418" y="335"/>
                    </a:lnTo>
                    <a:lnTo>
                      <a:pt x="449" y="305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9999FF"/>
              </a:solidFill>
              <a:ln w="12700" cap="rnd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1" name="Rectangle 952">
                <a:extLst>
                  <a:ext uri="{FF2B5EF4-FFF2-40B4-BE49-F238E27FC236}">
                    <a16:creationId xmlns:a16="http://schemas.microsoft.com/office/drawing/2014/main" id="{DB3CB091-9F22-6561-5745-933D181112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58866" y="1858374"/>
                <a:ext cx="236430" cy="30292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1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110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Dillon</a:t>
                </a:r>
              </a:p>
            </p:txBody>
          </p:sp>
        </p:grpSp>
        <p:grpSp>
          <p:nvGrpSpPr>
            <p:cNvPr id="187" name="Group 15819">
              <a:extLst>
                <a:ext uri="{FF2B5EF4-FFF2-40B4-BE49-F238E27FC236}">
                  <a16:creationId xmlns:a16="http://schemas.microsoft.com/office/drawing/2014/main" id="{6A064941-3069-6D00-4666-8DA44ADEAD5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17698" y="701166"/>
              <a:ext cx="743009" cy="1027665"/>
              <a:chOff x="3462130" y="713571"/>
              <a:chExt cx="696913" cy="992188"/>
            </a:xfrm>
            <a:noFill/>
          </p:grpSpPr>
          <p:sp>
            <p:nvSpPr>
              <p:cNvPr id="258" name="Freeform 714">
                <a:extLst>
                  <a:ext uri="{FF2B5EF4-FFF2-40B4-BE49-F238E27FC236}">
                    <a16:creationId xmlns:a16="http://schemas.microsoft.com/office/drawing/2014/main" id="{ED249052-EC00-7151-227D-DC5266F2C9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62130" y="713571"/>
                <a:ext cx="696913" cy="992188"/>
              </a:xfrm>
              <a:custGeom>
                <a:avLst/>
                <a:gdLst>
                  <a:gd name="T0" fmla="*/ 2147483647 w 411"/>
                  <a:gd name="T1" fmla="*/ 2147483647 h 562"/>
                  <a:gd name="T2" fmla="*/ 2147483647 w 411"/>
                  <a:gd name="T3" fmla="*/ 2147483647 h 562"/>
                  <a:gd name="T4" fmla="*/ 2147483647 w 411"/>
                  <a:gd name="T5" fmla="*/ 2147483647 h 562"/>
                  <a:gd name="T6" fmla="*/ 2147483647 w 411"/>
                  <a:gd name="T7" fmla="*/ 2147483647 h 562"/>
                  <a:gd name="T8" fmla="*/ 2147483647 w 411"/>
                  <a:gd name="T9" fmla="*/ 2147483647 h 562"/>
                  <a:gd name="T10" fmla="*/ 2147483647 w 411"/>
                  <a:gd name="T11" fmla="*/ 2147483647 h 562"/>
                  <a:gd name="T12" fmla="*/ 2147483647 w 411"/>
                  <a:gd name="T13" fmla="*/ 2147483647 h 562"/>
                  <a:gd name="T14" fmla="*/ 2147483647 w 411"/>
                  <a:gd name="T15" fmla="*/ 2147483647 h 562"/>
                  <a:gd name="T16" fmla="*/ 2147483647 w 411"/>
                  <a:gd name="T17" fmla="*/ 2147483647 h 562"/>
                  <a:gd name="T18" fmla="*/ 2147483647 w 411"/>
                  <a:gd name="T19" fmla="*/ 2147483647 h 562"/>
                  <a:gd name="T20" fmla="*/ 2147483647 w 411"/>
                  <a:gd name="T21" fmla="*/ 2147483647 h 562"/>
                  <a:gd name="T22" fmla="*/ 2147483647 w 411"/>
                  <a:gd name="T23" fmla="*/ 2147483647 h 562"/>
                  <a:gd name="T24" fmla="*/ 2147483647 w 411"/>
                  <a:gd name="T25" fmla="*/ 2147483647 h 562"/>
                  <a:gd name="T26" fmla="*/ 2147483647 w 411"/>
                  <a:gd name="T27" fmla="*/ 2147483647 h 562"/>
                  <a:gd name="T28" fmla="*/ 2147483647 w 411"/>
                  <a:gd name="T29" fmla="*/ 0 h 562"/>
                  <a:gd name="T30" fmla="*/ 0 w 411"/>
                  <a:gd name="T31" fmla="*/ 2147483647 h 562"/>
                  <a:gd name="T32" fmla="*/ 2147483647 w 411"/>
                  <a:gd name="T33" fmla="*/ 2147483647 h 562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411" h="562">
                    <a:moveTo>
                      <a:pt x="57" y="377"/>
                    </a:moveTo>
                    <a:lnTo>
                      <a:pt x="117" y="422"/>
                    </a:lnTo>
                    <a:lnTo>
                      <a:pt x="124" y="453"/>
                    </a:lnTo>
                    <a:lnTo>
                      <a:pt x="272" y="562"/>
                    </a:lnTo>
                    <a:lnTo>
                      <a:pt x="305" y="555"/>
                    </a:lnTo>
                    <a:lnTo>
                      <a:pt x="316" y="506"/>
                    </a:lnTo>
                    <a:lnTo>
                      <a:pt x="337" y="456"/>
                    </a:lnTo>
                    <a:lnTo>
                      <a:pt x="344" y="347"/>
                    </a:lnTo>
                    <a:lnTo>
                      <a:pt x="387" y="287"/>
                    </a:lnTo>
                    <a:lnTo>
                      <a:pt x="411" y="274"/>
                    </a:lnTo>
                    <a:lnTo>
                      <a:pt x="390" y="246"/>
                    </a:lnTo>
                    <a:lnTo>
                      <a:pt x="333" y="135"/>
                    </a:lnTo>
                    <a:lnTo>
                      <a:pt x="333" y="123"/>
                    </a:lnTo>
                    <a:lnTo>
                      <a:pt x="290" y="7"/>
                    </a:lnTo>
                    <a:lnTo>
                      <a:pt x="15" y="0"/>
                    </a:lnTo>
                    <a:lnTo>
                      <a:pt x="0" y="273"/>
                    </a:lnTo>
                    <a:lnTo>
                      <a:pt x="57" y="377"/>
                    </a:lnTo>
                    <a:close/>
                  </a:path>
                </a:pathLst>
              </a:custGeom>
              <a:solidFill>
                <a:srgbClr val="00B050"/>
              </a:solidFill>
              <a:ln w="12700" cap="rnd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9" name="Rectangle 716">
                <a:extLst>
                  <a:ext uri="{FF2B5EF4-FFF2-40B4-BE49-F238E27FC236}">
                    <a16:creationId xmlns:a16="http://schemas.microsoft.com/office/drawing/2014/main" id="{C7847ABB-2BB5-DEED-3F3E-87FA68CD1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7916" y="902322"/>
                <a:ext cx="546415" cy="30292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1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110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Spartanburg </a:t>
                </a:r>
              </a:p>
            </p:txBody>
          </p:sp>
        </p:grpSp>
        <p:grpSp>
          <p:nvGrpSpPr>
            <p:cNvPr id="188" name="Group 15827">
              <a:extLst>
                <a:ext uri="{FF2B5EF4-FFF2-40B4-BE49-F238E27FC236}">
                  <a16:creationId xmlns:a16="http://schemas.microsoft.com/office/drawing/2014/main" id="{F35FCD3F-D04C-5536-B4D8-6276D716F93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09251" y="1344074"/>
              <a:ext cx="1051044" cy="1024376"/>
              <a:chOff x="2328356" y="1334293"/>
              <a:chExt cx="985838" cy="989013"/>
            </a:xfrm>
            <a:noFill/>
          </p:grpSpPr>
          <p:sp>
            <p:nvSpPr>
              <p:cNvPr id="256" name="Freeform 719">
                <a:extLst>
                  <a:ext uri="{FF2B5EF4-FFF2-40B4-BE49-F238E27FC236}">
                    <a16:creationId xmlns:a16="http://schemas.microsoft.com/office/drawing/2014/main" id="{B8236994-FE3A-7C71-9973-8957AAA93B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28356" y="1334293"/>
                <a:ext cx="985838" cy="989013"/>
              </a:xfrm>
              <a:custGeom>
                <a:avLst/>
                <a:gdLst>
                  <a:gd name="T0" fmla="*/ 2147483647 w 581"/>
                  <a:gd name="T1" fmla="*/ 2147483647 h 560"/>
                  <a:gd name="T2" fmla="*/ 0 w 581"/>
                  <a:gd name="T3" fmla="*/ 2147483647 h 560"/>
                  <a:gd name="T4" fmla="*/ 2147483647 w 581"/>
                  <a:gd name="T5" fmla="*/ 2147483647 h 560"/>
                  <a:gd name="T6" fmla="*/ 2147483647 w 581"/>
                  <a:gd name="T7" fmla="*/ 2147483647 h 560"/>
                  <a:gd name="T8" fmla="*/ 2147483647 w 581"/>
                  <a:gd name="T9" fmla="*/ 2147483647 h 560"/>
                  <a:gd name="T10" fmla="*/ 2147483647 w 581"/>
                  <a:gd name="T11" fmla="*/ 2147483647 h 560"/>
                  <a:gd name="T12" fmla="*/ 2147483647 w 581"/>
                  <a:gd name="T13" fmla="*/ 2147483647 h 560"/>
                  <a:gd name="T14" fmla="*/ 2147483647 w 581"/>
                  <a:gd name="T15" fmla="*/ 2147483647 h 560"/>
                  <a:gd name="T16" fmla="*/ 2147483647 w 581"/>
                  <a:gd name="T17" fmla="*/ 2147483647 h 560"/>
                  <a:gd name="T18" fmla="*/ 2147483647 w 581"/>
                  <a:gd name="T19" fmla="*/ 2147483647 h 560"/>
                  <a:gd name="T20" fmla="*/ 2147483647 w 581"/>
                  <a:gd name="T21" fmla="*/ 2147483647 h 560"/>
                  <a:gd name="T22" fmla="*/ 2147483647 w 581"/>
                  <a:gd name="T23" fmla="*/ 2147483647 h 560"/>
                  <a:gd name="T24" fmla="*/ 2147483647 w 581"/>
                  <a:gd name="T25" fmla="*/ 2147483647 h 560"/>
                  <a:gd name="T26" fmla="*/ 2147483647 w 581"/>
                  <a:gd name="T27" fmla="*/ 2147483647 h 560"/>
                  <a:gd name="T28" fmla="*/ 2147483647 w 581"/>
                  <a:gd name="T29" fmla="*/ 2147483647 h 560"/>
                  <a:gd name="T30" fmla="*/ 2147483647 w 581"/>
                  <a:gd name="T31" fmla="*/ 2147483647 h 560"/>
                  <a:gd name="T32" fmla="*/ 2147483647 w 581"/>
                  <a:gd name="T33" fmla="*/ 2147483647 h 560"/>
                  <a:gd name="T34" fmla="*/ 2147483647 w 581"/>
                  <a:gd name="T35" fmla="*/ 2147483647 h 560"/>
                  <a:gd name="T36" fmla="*/ 2147483647 w 581"/>
                  <a:gd name="T37" fmla="*/ 2147483647 h 560"/>
                  <a:gd name="T38" fmla="*/ 2147483647 w 581"/>
                  <a:gd name="T39" fmla="*/ 2147483647 h 560"/>
                  <a:gd name="T40" fmla="*/ 2147483647 w 581"/>
                  <a:gd name="T41" fmla="*/ 2147483647 h 560"/>
                  <a:gd name="T42" fmla="*/ 2147483647 w 581"/>
                  <a:gd name="T43" fmla="*/ 2147483647 h 560"/>
                  <a:gd name="T44" fmla="*/ 2147483647 w 581"/>
                  <a:gd name="T45" fmla="*/ 2147483647 h 560"/>
                  <a:gd name="T46" fmla="*/ 2147483647 w 581"/>
                  <a:gd name="T47" fmla="*/ 2147483647 h 560"/>
                  <a:gd name="T48" fmla="*/ 2147483647 w 581"/>
                  <a:gd name="T49" fmla="*/ 2147483647 h 560"/>
                  <a:gd name="T50" fmla="*/ 2147483647 w 581"/>
                  <a:gd name="T51" fmla="*/ 2147483647 h 560"/>
                  <a:gd name="T52" fmla="*/ 2147483647 w 581"/>
                  <a:gd name="T53" fmla="*/ 2147483647 h 560"/>
                  <a:gd name="T54" fmla="*/ 2147483647 w 581"/>
                  <a:gd name="T55" fmla="*/ 0 h 560"/>
                  <a:gd name="T56" fmla="*/ 2147483647 w 581"/>
                  <a:gd name="T57" fmla="*/ 2147483647 h 560"/>
                  <a:gd name="T58" fmla="*/ 2147483647 w 581"/>
                  <a:gd name="T59" fmla="*/ 2147483647 h 560"/>
                  <a:gd name="T60" fmla="*/ 2147483647 w 581"/>
                  <a:gd name="T61" fmla="*/ 2147483647 h 560"/>
                  <a:gd name="T62" fmla="*/ 2147483647 w 581"/>
                  <a:gd name="T63" fmla="*/ 2147483647 h 560"/>
                  <a:gd name="T64" fmla="*/ 2147483647 w 581"/>
                  <a:gd name="T65" fmla="*/ 2147483647 h 56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581" h="560">
                    <a:moveTo>
                      <a:pt x="9" y="318"/>
                    </a:moveTo>
                    <a:lnTo>
                      <a:pt x="0" y="326"/>
                    </a:lnTo>
                    <a:lnTo>
                      <a:pt x="20" y="337"/>
                    </a:lnTo>
                    <a:lnTo>
                      <a:pt x="43" y="329"/>
                    </a:lnTo>
                    <a:lnTo>
                      <a:pt x="69" y="316"/>
                    </a:lnTo>
                    <a:lnTo>
                      <a:pt x="123" y="326"/>
                    </a:lnTo>
                    <a:lnTo>
                      <a:pt x="128" y="364"/>
                    </a:lnTo>
                    <a:lnTo>
                      <a:pt x="116" y="369"/>
                    </a:lnTo>
                    <a:lnTo>
                      <a:pt x="95" y="375"/>
                    </a:lnTo>
                    <a:lnTo>
                      <a:pt x="62" y="403"/>
                    </a:lnTo>
                    <a:lnTo>
                      <a:pt x="69" y="414"/>
                    </a:lnTo>
                    <a:lnTo>
                      <a:pt x="111" y="399"/>
                    </a:lnTo>
                    <a:lnTo>
                      <a:pt x="121" y="426"/>
                    </a:lnTo>
                    <a:lnTo>
                      <a:pt x="159" y="449"/>
                    </a:lnTo>
                    <a:lnTo>
                      <a:pt x="184" y="446"/>
                    </a:lnTo>
                    <a:lnTo>
                      <a:pt x="209" y="513"/>
                    </a:lnTo>
                    <a:lnTo>
                      <a:pt x="230" y="534"/>
                    </a:lnTo>
                    <a:lnTo>
                      <a:pt x="235" y="545"/>
                    </a:lnTo>
                    <a:lnTo>
                      <a:pt x="238" y="560"/>
                    </a:lnTo>
                    <a:lnTo>
                      <a:pt x="581" y="308"/>
                    </a:lnTo>
                    <a:lnTo>
                      <a:pt x="556" y="272"/>
                    </a:lnTo>
                    <a:lnTo>
                      <a:pt x="529" y="249"/>
                    </a:lnTo>
                    <a:lnTo>
                      <a:pt x="495" y="230"/>
                    </a:lnTo>
                    <a:lnTo>
                      <a:pt x="475" y="165"/>
                    </a:lnTo>
                    <a:lnTo>
                      <a:pt x="468" y="99"/>
                    </a:lnTo>
                    <a:lnTo>
                      <a:pt x="468" y="60"/>
                    </a:lnTo>
                    <a:lnTo>
                      <a:pt x="475" y="13"/>
                    </a:lnTo>
                    <a:lnTo>
                      <a:pt x="458" y="0"/>
                    </a:lnTo>
                    <a:lnTo>
                      <a:pt x="274" y="95"/>
                    </a:lnTo>
                    <a:lnTo>
                      <a:pt x="230" y="112"/>
                    </a:lnTo>
                    <a:lnTo>
                      <a:pt x="187" y="137"/>
                    </a:lnTo>
                    <a:lnTo>
                      <a:pt x="157" y="161"/>
                    </a:lnTo>
                    <a:lnTo>
                      <a:pt x="9" y="318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rnd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7" name="Rectangle 721">
                <a:extLst>
                  <a:ext uri="{FF2B5EF4-FFF2-40B4-BE49-F238E27FC236}">
                    <a16:creationId xmlns:a16="http://schemas.microsoft.com/office/drawing/2014/main" id="{35CB0A69-5ED7-4CB0-C4B7-6E285168E7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0587" y="1647586"/>
                <a:ext cx="404557" cy="302926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100" dirty="0"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110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Anderson</a:t>
                </a:r>
              </a:p>
            </p:txBody>
          </p:sp>
        </p:grpSp>
        <p:grpSp>
          <p:nvGrpSpPr>
            <p:cNvPr id="189" name="Group 15826">
              <a:extLst>
                <a:ext uri="{FF2B5EF4-FFF2-40B4-BE49-F238E27FC236}">
                  <a16:creationId xmlns:a16="http://schemas.microsoft.com/office/drawing/2014/main" id="{12A0CE47-54F0-16C6-8F3A-4DA389C0F6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39146" y="1904767"/>
              <a:ext cx="722699" cy="808978"/>
              <a:chOff x="2732471" y="1875622"/>
              <a:chExt cx="677863" cy="781050"/>
            </a:xfrm>
            <a:noFill/>
          </p:grpSpPr>
          <p:sp>
            <p:nvSpPr>
              <p:cNvPr id="254" name="Freeform 724">
                <a:extLst>
                  <a:ext uri="{FF2B5EF4-FFF2-40B4-BE49-F238E27FC236}">
                    <a16:creationId xmlns:a16="http://schemas.microsoft.com/office/drawing/2014/main" id="{C42F16EB-DF76-F822-6D0D-924301569D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32471" y="1875622"/>
                <a:ext cx="677863" cy="781050"/>
              </a:xfrm>
              <a:custGeom>
                <a:avLst/>
                <a:gdLst>
                  <a:gd name="T0" fmla="*/ 2147483647 w 399"/>
                  <a:gd name="T1" fmla="*/ 0 h 442"/>
                  <a:gd name="T2" fmla="*/ 0 w 399"/>
                  <a:gd name="T3" fmla="*/ 2147483647 h 442"/>
                  <a:gd name="T4" fmla="*/ 2147483647 w 399"/>
                  <a:gd name="T5" fmla="*/ 2147483647 h 442"/>
                  <a:gd name="T6" fmla="*/ 2147483647 w 399"/>
                  <a:gd name="T7" fmla="*/ 2147483647 h 442"/>
                  <a:gd name="T8" fmla="*/ 2147483647 w 399"/>
                  <a:gd name="T9" fmla="*/ 2147483647 h 442"/>
                  <a:gd name="T10" fmla="*/ 2147483647 w 399"/>
                  <a:gd name="T11" fmla="*/ 2147483647 h 442"/>
                  <a:gd name="T12" fmla="*/ 2147483647 w 399"/>
                  <a:gd name="T13" fmla="*/ 2147483647 h 442"/>
                  <a:gd name="T14" fmla="*/ 2147483647 w 399"/>
                  <a:gd name="T15" fmla="*/ 2147483647 h 442"/>
                  <a:gd name="T16" fmla="*/ 2147483647 w 399"/>
                  <a:gd name="T17" fmla="*/ 2147483647 h 442"/>
                  <a:gd name="T18" fmla="*/ 2147483647 w 399"/>
                  <a:gd name="T19" fmla="*/ 2147483647 h 442"/>
                  <a:gd name="T20" fmla="*/ 2147483647 w 399"/>
                  <a:gd name="T21" fmla="*/ 2147483647 h 442"/>
                  <a:gd name="T22" fmla="*/ 2147483647 w 399"/>
                  <a:gd name="T23" fmla="*/ 2147483647 h 442"/>
                  <a:gd name="T24" fmla="*/ 2147483647 w 399"/>
                  <a:gd name="T25" fmla="*/ 2147483647 h 442"/>
                  <a:gd name="T26" fmla="*/ 2147483647 w 399"/>
                  <a:gd name="T27" fmla="*/ 2147483647 h 442"/>
                  <a:gd name="T28" fmla="*/ 2147483647 w 399"/>
                  <a:gd name="T29" fmla="*/ 2147483647 h 442"/>
                  <a:gd name="T30" fmla="*/ 2147483647 w 399"/>
                  <a:gd name="T31" fmla="*/ 2147483647 h 442"/>
                  <a:gd name="T32" fmla="*/ 2147483647 w 399"/>
                  <a:gd name="T33" fmla="*/ 2147483647 h 442"/>
                  <a:gd name="T34" fmla="*/ 2147483647 w 399"/>
                  <a:gd name="T35" fmla="*/ 2147483647 h 442"/>
                  <a:gd name="T36" fmla="*/ 2147483647 w 399"/>
                  <a:gd name="T37" fmla="*/ 0 h 442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399" h="442">
                    <a:moveTo>
                      <a:pt x="343" y="0"/>
                    </a:moveTo>
                    <a:lnTo>
                      <a:pt x="0" y="253"/>
                    </a:lnTo>
                    <a:lnTo>
                      <a:pt x="29" y="340"/>
                    </a:lnTo>
                    <a:lnTo>
                      <a:pt x="50" y="349"/>
                    </a:lnTo>
                    <a:lnTo>
                      <a:pt x="113" y="442"/>
                    </a:lnTo>
                    <a:lnTo>
                      <a:pt x="178" y="386"/>
                    </a:lnTo>
                    <a:lnTo>
                      <a:pt x="207" y="384"/>
                    </a:lnTo>
                    <a:lnTo>
                      <a:pt x="225" y="386"/>
                    </a:lnTo>
                    <a:lnTo>
                      <a:pt x="243" y="402"/>
                    </a:lnTo>
                    <a:lnTo>
                      <a:pt x="323" y="411"/>
                    </a:lnTo>
                    <a:lnTo>
                      <a:pt x="383" y="351"/>
                    </a:lnTo>
                    <a:lnTo>
                      <a:pt x="392" y="330"/>
                    </a:lnTo>
                    <a:lnTo>
                      <a:pt x="392" y="256"/>
                    </a:lnTo>
                    <a:lnTo>
                      <a:pt x="383" y="238"/>
                    </a:lnTo>
                    <a:lnTo>
                      <a:pt x="339" y="192"/>
                    </a:lnTo>
                    <a:lnTo>
                      <a:pt x="348" y="154"/>
                    </a:lnTo>
                    <a:lnTo>
                      <a:pt x="332" y="132"/>
                    </a:lnTo>
                    <a:lnTo>
                      <a:pt x="399" y="71"/>
                    </a:lnTo>
                    <a:lnTo>
                      <a:pt x="343" y="0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rnd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5" name="Rectangle 726">
                <a:extLst>
                  <a:ext uri="{FF2B5EF4-FFF2-40B4-BE49-F238E27FC236}">
                    <a16:creationId xmlns:a16="http://schemas.microsoft.com/office/drawing/2014/main" id="{079D03AC-F88E-C183-EF4D-4B1A8F8E29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3289" y="2282990"/>
                <a:ext cx="383541" cy="1514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110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Abbeville</a:t>
                </a:r>
              </a:p>
            </p:txBody>
          </p:sp>
        </p:grpSp>
        <p:grpSp>
          <p:nvGrpSpPr>
            <p:cNvPr id="190" name="Group 15820">
              <a:extLst>
                <a:ext uri="{FF2B5EF4-FFF2-40B4-BE49-F238E27FC236}">
                  <a16:creationId xmlns:a16="http://schemas.microsoft.com/office/drawing/2014/main" id="{9D046C74-2505-553E-82F7-E81DA25F9B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63680" y="1391758"/>
              <a:ext cx="991807" cy="983270"/>
              <a:chOff x="3317875" y="1380128"/>
              <a:chExt cx="930275" cy="949325"/>
            </a:xfrm>
            <a:noFill/>
          </p:grpSpPr>
          <p:sp>
            <p:nvSpPr>
              <p:cNvPr id="252" name="Freeform 776">
                <a:extLst>
                  <a:ext uri="{FF2B5EF4-FFF2-40B4-BE49-F238E27FC236}">
                    <a16:creationId xmlns:a16="http://schemas.microsoft.com/office/drawing/2014/main" id="{FB812EA5-A681-CF7E-8592-E9A4850E3B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17875" y="1380128"/>
                <a:ext cx="930275" cy="949325"/>
              </a:xfrm>
              <a:custGeom>
                <a:avLst/>
                <a:gdLst>
                  <a:gd name="T0" fmla="*/ 0 w 548"/>
                  <a:gd name="T1" fmla="*/ 2147483647 h 538"/>
                  <a:gd name="T2" fmla="*/ 2147483647 w 548"/>
                  <a:gd name="T3" fmla="*/ 2147483647 h 538"/>
                  <a:gd name="T4" fmla="*/ 2147483647 w 548"/>
                  <a:gd name="T5" fmla="*/ 2147483647 h 538"/>
                  <a:gd name="T6" fmla="*/ 2147483647 w 548"/>
                  <a:gd name="T7" fmla="*/ 2147483647 h 538"/>
                  <a:gd name="T8" fmla="*/ 2147483647 w 548"/>
                  <a:gd name="T9" fmla="*/ 2147483647 h 538"/>
                  <a:gd name="T10" fmla="*/ 2147483647 w 548"/>
                  <a:gd name="T11" fmla="*/ 2147483647 h 538"/>
                  <a:gd name="T12" fmla="*/ 2147483647 w 548"/>
                  <a:gd name="T13" fmla="*/ 2147483647 h 538"/>
                  <a:gd name="T14" fmla="*/ 2147483647 w 548"/>
                  <a:gd name="T15" fmla="*/ 2147483647 h 538"/>
                  <a:gd name="T16" fmla="*/ 2147483647 w 548"/>
                  <a:gd name="T17" fmla="*/ 2147483647 h 538"/>
                  <a:gd name="T18" fmla="*/ 2147483647 w 548"/>
                  <a:gd name="T19" fmla="*/ 2147483647 h 538"/>
                  <a:gd name="T20" fmla="*/ 2147483647 w 548"/>
                  <a:gd name="T21" fmla="*/ 2147483647 h 538"/>
                  <a:gd name="T22" fmla="*/ 2147483647 w 548"/>
                  <a:gd name="T23" fmla="*/ 2147483647 h 538"/>
                  <a:gd name="T24" fmla="*/ 2147483647 w 548"/>
                  <a:gd name="T25" fmla="*/ 2147483647 h 538"/>
                  <a:gd name="T26" fmla="*/ 2147483647 w 548"/>
                  <a:gd name="T27" fmla="*/ 2147483647 h 538"/>
                  <a:gd name="T28" fmla="*/ 2147483647 w 548"/>
                  <a:gd name="T29" fmla="*/ 2147483647 h 538"/>
                  <a:gd name="T30" fmla="*/ 2147483647 w 548"/>
                  <a:gd name="T31" fmla="*/ 2147483647 h 538"/>
                  <a:gd name="T32" fmla="*/ 2147483647 w 548"/>
                  <a:gd name="T33" fmla="*/ 2147483647 h 538"/>
                  <a:gd name="T34" fmla="*/ 2147483647 w 548"/>
                  <a:gd name="T35" fmla="*/ 2147483647 h 538"/>
                  <a:gd name="T36" fmla="*/ 2147483647 w 548"/>
                  <a:gd name="T37" fmla="*/ 2147483647 h 538"/>
                  <a:gd name="T38" fmla="*/ 2147483647 w 548"/>
                  <a:gd name="T39" fmla="*/ 2147483647 h 538"/>
                  <a:gd name="T40" fmla="*/ 2147483647 w 548"/>
                  <a:gd name="T41" fmla="*/ 2147483647 h 538"/>
                  <a:gd name="T42" fmla="*/ 2147483647 w 548"/>
                  <a:gd name="T43" fmla="*/ 2147483647 h 538"/>
                  <a:gd name="T44" fmla="*/ 2147483647 w 548"/>
                  <a:gd name="T45" fmla="*/ 0 h 538"/>
                  <a:gd name="T46" fmla="*/ 2147483647 w 548"/>
                  <a:gd name="T47" fmla="*/ 2147483647 h 538"/>
                  <a:gd name="T48" fmla="*/ 2147483647 w 548"/>
                  <a:gd name="T49" fmla="*/ 2147483647 h 538"/>
                  <a:gd name="T50" fmla="*/ 0 w 548"/>
                  <a:gd name="T51" fmla="*/ 2147483647 h 53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548" h="538">
                    <a:moveTo>
                      <a:pt x="0" y="279"/>
                    </a:moveTo>
                    <a:lnTo>
                      <a:pt x="57" y="351"/>
                    </a:lnTo>
                    <a:lnTo>
                      <a:pt x="93" y="380"/>
                    </a:lnTo>
                    <a:lnTo>
                      <a:pt x="111" y="398"/>
                    </a:lnTo>
                    <a:lnTo>
                      <a:pt x="128" y="432"/>
                    </a:lnTo>
                    <a:lnTo>
                      <a:pt x="235" y="491"/>
                    </a:lnTo>
                    <a:lnTo>
                      <a:pt x="310" y="538"/>
                    </a:lnTo>
                    <a:lnTo>
                      <a:pt x="349" y="442"/>
                    </a:lnTo>
                    <a:lnTo>
                      <a:pt x="436" y="392"/>
                    </a:lnTo>
                    <a:lnTo>
                      <a:pt x="443" y="378"/>
                    </a:lnTo>
                    <a:lnTo>
                      <a:pt x="458" y="354"/>
                    </a:lnTo>
                    <a:lnTo>
                      <a:pt x="476" y="313"/>
                    </a:lnTo>
                    <a:lnTo>
                      <a:pt x="491" y="313"/>
                    </a:lnTo>
                    <a:lnTo>
                      <a:pt x="548" y="242"/>
                    </a:lnTo>
                    <a:lnTo>
                      <a:pt x="515" y="227"/>
                    </a:lnTo>
                    <a:lnTo>
                      <a:pt x="495" y="224"/>
                    </a:lnTo>
                    <a:lnTo>
                      <a:pt x="471" y="227"/>
                    </a:lnTo>
                    <a:lnTo>
                      <a:pt x="432" y="202"/>
                    </a:lnTo>
                    <a:lnTo>
                      <a:pt x="389" y="178"/>
                    </a:lnTo>
                    <a:lnTo>
                      <a:pt x="356" y="185"/>
                    </a:lnTo>
                    <a:lnTo>
                      <a:pt x="208" y="76"/>
                    </a:lnTo>
                    <a:lnTo>
                      <a:pt x="200" y="45"/>
                    </a:lnTo>
                    <a:lnTo>
                      <a:pt x="141" y="0"/>
                    </a:lnTo>
                    <a:lnTo>
                      <a:pt x="67" y="173"/>
                    </a:lnTo>
                    <a:lnTo>
                      <a:pt x="67" y="224"/>
                    </a:lnTo>
                    <a:lnTo>
                      <a:pt x="0" y="279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rnd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3" name="Rectangle 778">
                <a:extLst>
                  <a:ext uri="{FF2B5EF4-FFF2-40B4-BE49-F238E27FC236}">
                    <a16:creationId xmlns:a16="http://schemas.microsoft.com/office/drawing/2014/main" id="{F0194447-7632-C356-4B3A-3452FAF288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5928" y="1840052"/>
                <a:ext cx="341510" cy="1514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110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Laurens</a:t>
                </a:r>
              </a:p>
            </p:txBody>
          </p:sp>
        </p:grpSp>
        <p:grpSp>
          <p:nvGrpSpPr>
            <p:cNvPr id="191" name="Group 15821">
              <a:extLst>
                <a:ext uri="{FF2B5EF4-FFF2-40B4-BE49-F238E27FC236}">
                  <a16:creationId xmlns:a16="http://schemas.microsoft.com/office/drawing/2014/main" id="{ED555E56-A6C2-C36A-028F-8A7BC78F6D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27426" y="2411200"/>
              <a:ext cx="748087" cy="702101"/>
              <a:chOff x="3752265" y="2365365"/>
              <a:chExt cx="701675" cy="677863"/>
            </a:xfrm>
            <a:noFill/>
          </p:grpSpPr>
          <p:sp>
            <p:nvSpPr>
              <p:cNvPr id="250" name="Freeform 781">
                <a:extLst>
                  <a:ext uri="{FF2B5EF4-FFF2-40B4-BE49-F238E27FC236}">
                    <a16:creationId xmlns:a16="http://schemas.microsoft.com/office/drawing/2014/main" id="{A705CFD0-D657-214A-6B16-329F767F4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52265" y="2365365"/>
                <a:ext cx="701675" cy="677863"/>
              </a:xfrm>
              <a:custGeom>
                <a:avLst/>
                <a:gdLst>
                  <a:gd name="T0" fmla="*/ 2147483647 w 413"/>
                  <a:gd name="T1" fmla="*/ 2147483647 h 383"/>
                  <a:gd name="T2" fmla="*/ 2147483647 w 413"/>
                  <a:gd name="T3" fmla="*/ 2147483647 h 383"/>
                  <a:gd name="T4" fmla="*/ 2147483647 w 413"/>
                  <a:gd name="T5" fmla="*/ 2147483647 h 383"/>
                  <a:gd name="T6" fmla="*/ 2147483647 w 413"/>
                  <a:gd name="T7" fmla="*/ 2147483647 h 383"/>
                  <a:gd name="T8" fmla="*/ 2147483647 w 413"/>
                  <a:gd name="T9" fmla="*/ 2147483647 h 383"/>
                  <a:gd name="T10" fmla="*/ 0 w 413"/>
                  <a:gd name="T11" fmla="*/ 2147483647 h 383"/>
                  <a:gd name="T12" fmla="*/ 2147483647 w 413"/>
                  <a:gd name="T13" fmla="*/ 2147483647 h 383"/>
                  <a:gd name="T14" fmla="*/ 2147483647 w 413"/>
                  <a:gd name="T15" fmla="*/ 2147483647 h 383"/>
                  <a:gd name="T16" fmla="*/ 2147483647 w 413"/>
                  <a:gd name="T17" fmla="*/ 2147483647 h 383"/>
                  <a:gd name="T18" fmla="*/ 2147483647 w 413"/>
                  <a:gd name="T19" fmla="*/ 2147483647 h 383"/>
                  <a:gd name="T20" fmla="*/ 2147483647 w 413"/>
                  <a:gd name="T21" fmla="*/ 2147483647 h 383"/>
                  <a:gd name="T22" fmla="*/ 2147483647 w 413"/>
                  <a:gd name="T23" fmla="*/ 2147483647 h 383"/>
                  <a:gd name="T24" fmla="*/ 2147483647 w 413"/>
                  <a:gd name="T25" fmla="*/ 2147483647 h 383"/>
                  <a:gd name="T26" fmla="*/ 2147483647 w 413"/>
                  <a:gd name="T27" fmla="*/ 2147483647 h 383"/>
                  <a:gd name="T28" fmla="*/ 2147483647 w 413"/>
                  <a:gd name="T29" fmla="*/ 2147483647 h 383"/>
                  <a:gd name="T30" fmla="*/ 2147483647 w 413"/>
                  <a:gd name="T31" fmla="*/ 2147483647 h 383"/>
                  <a:gd name="T32" fmla="*/ 2147483647 w 413"/>
                  <a:gd name="T33" fmla="*/ 2147483647 h 383"/>
                  <a:gd name="T34" fmla="*/ 2147483647 w 413"/>
                  <a:gd name="T35" fmla="*/ 2147483647 h 383"/>
                  <a:gd name="T36" fmla="*/ 2147483647 w 413"/>
                  <a:gd name="T37" fmla="*/ 2147483647 h 383"/>
                  <a:gd name="T38" fmla="*/ 2147483647 w 413"/>
                  <a:gd name="T39" fmla="*/ 2147483647 h 383"/>
                  <a:gd name="T40" fmla="*/ 2147483647 w 413"/>
                  <a:gd name="T41" fmla="*/ 2147483647 h 383"/>
                  <a:gd name="T42" fmla="*/ 2147483647 w 413"/>
                  <a:gd name="T43" fmla="*/ 2147483647 h 383"/>
                  <a:gd name="T44" fmla="*/ 2147483647 w 413"/>
                  <a:gd name="T45" fmla="*/ 2147483647 h 383"/>
                  <a:gd name="T46" fmla="*/ 2147483647 w 413"/>
                  <a:gd name="T47" fmla="*/ 2147483647 h 383"/>
                  <a:gd name="T48" fmla="*/ 2147483647 w 413"/>
                  <a:gd name="T49" fmla="*/ 2147483647 h 383"/>
                  <a:gd name="T50" fmla="*/ 2147483647 w 413"/>
                  <a:gd name="T51" fmla="*/ 2147483647 h 383"/>
                  <a:gd name="T52" fmla="*/ 2147483647 w 413"/>
                  <a:gd name="T53" fmla="*/ 2147483647 h 383"/>
                  <a:gd name="T54" fmla="*/ 2147483647 w 413"/>
                  <a:gd name="T55" fmla="*/ 0 h 383"/>
                  <a:gd name="T56" fmla="*/ 2147483647 w 413"/>
                  <a:gd name="T57" fmla="*/ 2147483647 h 383"/>
                  <a:gd name="T58" fmla="*/ 2147483647 w 413"/>
                  <a:gd name="T59" fmla="*/ 2147483647 h 383"/>
                  <a:gd name="T60" fmla="*/ 2147483647 w 413"/>
                  <a:gd name="T61" fmla="*/ 2147483647 h 383"/>
                  <a:gd name="T62" fmla="*/ 2147483647 w 413"/>
                  <a:gd name="T63" fmla="*/ 2147483647 h 383"/>
                  <a:gd name="T64" fmla="*/ 2147483647 w 413"/>
                  <a:gd name="T65" fmla="*/ 2147483647 h 383"/>
                  <a:gd name="T66" fmla="*/ 2147483647 w 413"/>
                  <a:gd name="T67" fmla="*/ 2147483647 h 383"/>
                  <a:gd name="T68" fmla="*/ 2147483647 w 413"/>
                  <a:gd name="T69" fmla="*/ 2147483647 h 38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413" h="383">
                    <a:moveTo>
                      <a:pt x="92" y="52"/>
                    </a:moveTo>
                    <a:lnTo>
                      <a:pt x="75" y="96"/>
                    </a:lnTo>
                    <a:lnTo>
                      <a:pt x="40" y="147"/>
                    </a:lnTo>
                    <a:lnTo>
                      <a:pt x="7" y="185"/>
                    </a:lnTo>
                    <a:lnTo>
                      <a:pt x="2" y="194"/>
                    </a:lnTo>
                    <a:lnTo>
                      <a:pt x="0" y="232"/>
                    </a:lnTo>
                    <a:lnTo>
                      <a:pt x="55" y="218"/>
                    </a:lnTo>
                    <a:lnTo>
                      <a:pt x="68" y="220"/>
                    </a:lnTo>
                    <a:lnTo>
                      <a:pt x="86" y="234"/>
                    </a:lnTo>
                    <a:lnTo>
                      <a:pt x="98" y="311"/>
                    </a:lnTo>
                    <a:lnTo>
                      <a:pt x="128" y="311"/>
                    </a:lnTo>
                    <a:lnTo>
                      <a:pt x="152" y="321"/>
                    </a:lnTo>
                    <a:lnTo>
                      <a:pt x="169" y="339"/>
                    </a:lnTo>
                    <a:lnTo>
                      <a:pt x="273" y="383"/>
                    </a:lnTo>
                    <a:lnTo>
                      <a:pt x="300" y="353"/>
                    </a:lnTo>
                    <a:lnTo>
                      <a:pt x="317" y="339"/>
                    </a:lnTo>
                    <a:lnTo>
                      <a:pt x="328" y="339"/>
                    </a:lnTo>
                    <a:lnTo>
                      <a:pt x="342" y="321"/>
                    </a:lnTo>
                    <a:lnTo>
                      <a:pt x="379" y="235"/>
                    </a:lnTo>
                    <a:lnTo>
                      <a:pt x="393" y="191"/>
                    </a:lnTo>
                    <a:lnTo>
                      <a:pt x="413" y="156"/>
                    </a:lnTo>
                    <a:lnTo>
                      <a:pt x="410" y="137"/>
                    </a:lnTo>
                    <a:lnTo>
                      <a:pt x="388" y="126"/>
                    </a:lnTo>
                    <a:lnTo>
                      <a:pt x="350" y="114"/>
                    </a:lnTo>
                    <a:lnTo>
                      <a:pt x="323" y="91"/>
                    </a:lnTo>
                    <a:lnTo>
                      <a:pt x="299" y="64"/>
                    </a:lnTo>
                    <a:lnTo>
                      <a:pt x="258" y="22"/>
                    </a:lnTo>
                    <a:lnTo>
                      <a:pt x="228" y="0"/>
                    </a:lnTo>
                    <a:lnTo>
                      <a:pt x="215" y="3"/>
                    </a:lnTo>
                    <a:lnTo>
                      <a:pt x="190" y="15"/>
                    </a:lnTo>
                    <a:lnTo>
                      <a:pt x="157" y="19"/>
                    </a:lnTo>
                    <a:lnTo>
                      <a:pt x="129" y="15"/>
                    </a:lnTo>
                    <a:lnTo>
                      <a:pt x="114" y="13"/>
                    </a:lnTo>
                    <a:lnTo>
                      <a:pt x="104" y="22"/>
                    </a:lnTo>
                    <a:lnTo>
                      <a:pt x="92" y="52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rnd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1" name="Rectangle 783">
                <a:extLst>
                  <a:ext uri="{FF2B5EF4-FFF2-40B4-BE49-F238E27FC236}">
                    <a16:creationId xmlns:a16="http://schemas.microsoft.com/office/drawing/2014/main" id="{2D3F7962-D424-7BEC-FCED-9725325C95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5519" y="2649731"/>
                <a:ext cx="294224" cy="1514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110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Saluda</a:t>
                </a:r>
              </a:p>
            </p:txBody>
          </p:sp>
        </p:grpSp>
        <p:grpSp>
          <p:nvGrpSpPr>
            <p:cNvPr id="192" name="Group 15822">
              <a:extLst>
                <a:ext uri="{FF2B5EF4-FFF2-40B4-BE49-F238E27FC236}">
                  <a16:creationId xmlns:a16="http://schemas.microsoft.com/office/drawing/2014/main" id="{3A904D8E-F697-3F9E-56AE-EBBD3274EC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60010" y="2809113"/>
              <a:ext cx="761627" cy="772804"/>
              <a:chOff x="3502311" y="2749723"/>
              <a:chExt cx="714375" cy="746125"/>
            </a:xfrm>
            <a:noFill/>
          </p:grpSpPr>
          <p:sp>
            <p:nvSpPr>
              <p:cNvPr id="248" name="Freeform 786">
                <a:extLst>
                  <a:ext uri="{FF2B5EF4-FFF2-40B4-BE49-F238E27FC236}">
                    <a16:creationId xmlns:a16="http://schemas.microsoft.com/office/drawing/2014/main" id="{02E6D87B-5553-2DFA-A939-9897413E62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02311" y="2749723"/>
                <a:ext cx="714375" cy="746125"/>
              </a:xfrm>
              <a:custGeom>
                <a:avLst/>
                <a:gdLst>
                  <a:gd name="T0" fmla="*/ 2147483647 w 421"/>
                  <a:gd name="T1" fmla="*/ 2147483647 h 423"/>
                  <a:gd name="T2" fmla="*/ 2147483647 w 421"/>
                  <a:gd name="T3" fmla="*/ 2147483647 h 423"/>
                  <a:gd name="T4" fmla="*/ 2147483647 w 421"/>
                  <a:gd name="T5" fmla="*/ 2147483647 h 423"/>
                  <a:gd name="T6" fmla="*/ 2147483647 w 421"/>
                  <a:gd name="T7" fmla="*/ 2147483647 h 423"/>
                  <a:gd name="T8" fmla="*/ 2147483647 w 421"/>
                  <a:gd name="T9" fmla="*/ 2147483647 h 423"/>
                  <a:gd name="T10" fmla="*/ 2147483647 w 421"/>
                  <a:gd name="T11" fmla="*/ 2147483647 h 423"/>
                  <a:gd name="T12" fmla="*/ 2147483647 w 421"/>
                  <a:gd name="T13" fmla="*/ 2147483647 h 423"/>
                  <a:gd name="T14" fmla="*/ 2147483647 w 421"/>
                  <a:gd name="T15" fmla="*/ 2147483647 h 423"/>
                  <a:gd name="T16" fmla="*/ 2147483647 w 421"/>
                  <a:gd name="T17" fmla="*/ 2147483647 h 423"/>
                  <a:gd name="T18" fmla="*/ 2147483647 w 421"/>
                  <a:gd name="T19" fmla="*/ 2147483647 h 423"/>
                  <a:gd name="T20" fmla="*/ 2147483647 w 421"/>
                  <a:gd name="T21" fmla="*/ 0 h 423"/>
                  <a:gd name="T22" fmla="*/ 2147483647 w 421"/>
                  <a:gd name="T23" fmla="*/ 2147483647 h 423"/>
                  <a:gd name="T24" fmla="*/ 2147483647 w 421"/>
                  <a:gd name="T25" fmla="*/ 2147483647 h 423"/>
                  <a:gd name="T26" fmla="*/ 2147483647 w 421"/>
                  <a:gd name="T27" fmla="*/ 2147483647 h 423"/>
                  <a:gd name="T28" fmla="*/ 2147483647 w 421"/>
                  <a:gd name="T29" fmla="*/ 2147483647 h 423"/>
                  <a:gd name="T30" fmla="*/ 2147483647 w 421"/>
                  <a:gd name="T31" fmla="*/ 2147483647 h 423"/>
                  <a:gd name="T32" fmla="*/ 2147483647 w 421"/>
                  <a:gd name="T33" fmla="*/ 2147483647 h 423"/>
                  <a:gd name="T34" fmla="*/ 2147483647 w 421"/>
                  <a:gd name="T35" fmla="*/ 2147483647 h 423"/>
                  <a:gd name="T36" fmla="*/ 2147483647 w 421"/>
                  <a:gd name="T37" fmla="*/ 2147483647 h 423"/>
                  <a:gd name="T38" fmla="*/ 2147483647 w 421"/>
                  <a:gd name="T39" fmla="*/ 2147483647 h 423"/>
                  <a:gd name="T40" fmla="*/ 0 w 421"/>
                  <a:gd name="T41" fmla="*/ 2147483647 h 423"/>
                  <a:gd name="T42" fmla="*/ 2147483647 w 421"/>
                  <a:gd name="T43" fmla="*/ 2147483647 h 423"/>
                  <a:gd name="T44" fmla="*/ 2147483647 w 421"/>
                  <a:gd name="T45" fmla="*/ 2147483647 h 423"/>
                  <a:gd name="T46" fmla="*/ 2147483647 w 421"/>
                  <a:gd name="T47" fmla="*/ 2147483647 h 42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421" h="423">
                    <a:moveTo>
                      <a:pt x="34" y="361"/>
                    </a:moveTo>
                    <a:lnTo>
                      <a:pt x="75" y="388"/>
                    </a:lnTo>
                    <a:lnTo>
                      <a:pt x="110" y="423"/>
                    </a:lnTo>
                    <a:lnTo>
                      <a:pt x="421" y="166"/>
                    </a:lnTo>
                    <a:lnTo>
                      <a:pt x="316" y="121"/>
                    </a:lnTo>
                    <a:lnTo>
                      <a:pt x="299" y="103"/>
                    </a:lnTo>
                    <a:lnTo>
                      <a:pt x="275" y="94"/>
                    </a:lnTo>
                    <a:lnTo>
                      <a:pt x="245" y="94"/>
                    </a:lnTo>
                    <a:lnTo>
                      <a:pt x="234" y="16"/>
                    </a:lnTo>
                    <a:lnTo>
                      <a:pt x="215" y="3"/>
                    </a:lnTo>
                    <a:lnTo>
                      <a:pt x="203" y="0"/>
                    </a:lnTo>
                    <a:lnTo>
                      <a:pt x="147" y="14"/>
                    </a:lnTo>
                    <a:lnTo>
                      <a:pt x="101" y="26"/>
                    </a:lnTo>
                    <a:lnTo>
                      <a:pt x="6" y="53"/>
                    </a:lnTo>
                    <a:lnTo>
                      <a:pt x="18" y="53"/>
                    </a:lnTo>
                    <a:lnTo>
                      <a:pt x="10" y="69"/>
                    </a:lnTo>
                    <a:lnTo>
                      <a:pt x="10" y="89"/>
                    </a:lnTo>
                    <a:lnTo>
                      <a:pt x="45" y="134"/>
                    </a:lnTo>
                    <a:lnTo>
                      <a:pt x="20" y="166"/>
                    </a:lnTo>
                    <a:lnTo>
                      <a:pt x="2" y="196"/>
                    </a:lnTo>
                    <a:lnTo>
                      <a:pt x="0" y="239"/>
                    </a:lnTo>
                    <a:lnTo>
                      <a:pt x="14" y="276"/>
                    </a:lnTo>
                    <a:lnTo>
                      <a:pt x="57" y="323"/>
                    </a:lnTo>
                    <a:lnTo>
                      <a:pt x="34" y="361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rnd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algn="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Rectangle 788">
                <a:extLst>
                  <a:ext uri="{FF2B5EF4-FFF2-40B4-BE49-F238E27FC236}">
                    <a16:creationId xmlns:a16="http://schemas.microsoft.com/office/drawing/2014/main" id="{47BFE2BD-0324-847B-C576-12C43B8CEC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9072" y="3024272"/>
                <a:ext cx="394048" cy="1514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110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Edgefield</a:t>
                </a:r>
              </a:p>
            </p:txBody>
          </p:sp>
        </p:grpSp>
        <p:grpSp>
          <p:nvGrpSpPr>
            <p:cNvPr id="193" name="Group 15809">
              <a:extLst>
                <a:ext uri="{FF2B5EF4-FFF2-40B4-BE49-F238E27FC236}">
                  <a16:creationId xmlns:a16="http://schemas.microsoft.com/office/drawing/2014/main" id="{74B59C6B-2D20-D247-FD60-AC125B5051B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61419" y="2996557"/>
              <a:ext cx="1255838" cy="1213467"/>
              <a:chOff x="3690430" y="2929905"/>
              <a:chExt cx="1177925" cy="1171575"/>
            </a:xfrm>
            <a:noFill/>
          </p:grpSpPr>
          <p:sp>
            <p:nvSpPr>
              <p:cNvPr id="246" name="Freeform 791">
                <a:extLst>
                  <a:ext uri="{FF2B5EF4-FFF2-40B4-BE49-F238E27FC236}">
                    <a16:creationId xmlns:a16="http://schemas.microsoft.com/office/drawing/2014/main" id="{8392841C-2212-4934-5354-4571D36220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690430" y="2929905"/>
                <a:ext cx="1177925" cy="1171575"/>
              </a:xfrm>
              <a:custGeom>
                <a:avLst/>
                <a:gdLst>
                  <a:gd name="T0" fmla="*/ 2147483647 w 694"/>
                  <a:gd name="T1" fmla="*/ 0 h 664"/>
                  <a:gd name="T2" fmla="*/ 2147483647 w 694"/>
                  <a:gd name="T3" fmla="*/ 2147483647 h 664"/>
                  <a:gd name="T4" fmla="*/ 2147483647 w 694"/>
                  <a:gd name="T5" fmla="*/ 2147483647 h 664"/>
                  <a:gd name="T6" fmla="*/ 2147483647 w 694"/>
                  <a:gd name="T7" fmla="*/ 2147483647 h 664"/>
                  <a:gd name="T8" fmla="*/ 2147483647 w 694"/>
                  <a:gd name="T9" fmla="*/ 2147483647 h 664"/>
                  <a:gd name="T10" fmla="*/ 0 w 694"/>
                  <a:gd name="T11" fmla="*/ 2147483647 h 664"/>
                  <a:gd name="T12" fmla="*/ 2147483647 w 694"/>
                  <a:gd name="T13" fmla="*/ 2147483647 h 664"/>
                  <a:gd name="T14" fmla="*/ 2147483647 w 694"/>
                  <a:gd name="T15" fmla="*/ 2147483647 h 664"/>
                  <a:gd name="T16" fmla="*/ 2147483647 w 694"/>
                  <a:gd name="T17" fmla="*/ 2147483647 h 664"/>
                  <a:gd name="T18" fmla="*/ 2147483647 w 694"/>
                  <a:gd name="T19" fmla="*/ 2147483647 h 664"/>
                  <a:gd name="T20" fmla="*/ 2147483647 w 694"/>
                  <a:gd name="T21" fmla="*/ 2147483647 h 664"/>
                  <a:gd name="T22" fmla="*/ 2147483647 w 694"/>
                  <a:gd name="T23" fmla="*/ 2147483647 h 664"/>
                  <a:gd name="T24" fmla="*/ 2147483647 w 694"/>
                  <a:gd name="T25" fmla="*/ 2147483647 h 664"/>
                  <a:gd name="T26" fmla="*/ 2147483647 w 694"/>
                  <a:gd name="T27" fmla="*/ 2147483647 h 664"/>
                  <a:gd name="T28" fmla="*/ 2147483647 w 694"/>
                  <a:gd name="T29" fmla="*/ 2147483647 h 664"/>
                  <a:gd name="T30" fmla="*/ 2147483647 w 694"/>
                  <a:gd name="T31" fmla="*/ 2147483647 h 664"/>
                  <a:gd name="T32" fmla="*/ 2147483647 w 694"/>
                  <a:gd name="T33" fmla="*/ 2147483647 h 664"/>
                  <a:gd name="T34" fmla="*/ 2147483647 w 694"/>
                  <a:gd name="T35" fmla="*/ 2147483647 h 664"/>
                  <a:gd name="T36" fmla="*/ 2147483647 w 694"/>
                  <a:gd name="T37" fmla="*/ 2147483647 h 664"/>
                  <a:gd name="T38" fmla="*/ 2147483647 w 694"/>
                  <a:gd name="T39" fmla="*/ 2147483647 h 664"/>
                  <a:gd name="T40" fmla="*/ 2147483647 w 694"/>
                  <a:gd name="T41" fmla="*/ 2147483647 h 664"/>
                  <a:gd name="T42" fmla="*/ 2147483647 w 694"/>
                  <a:gd name="T43" fmla="*/ 2147483647 h 664"/>
                  <a:gd name="T44" fmla="*/ 2147483647 w 694"/>
                  <a:gd name="T45" fmla="*/ 2147483647 h 664"/>
                  <a:gd name="T46" fmla="*/ 2147483647 w 694"/>
                  <a:gd name="T47" fmla="*/ 2147483647 h 664"/>
                  <a:gd name="T48" fmla="*/ 2147483647 w 694"/>
                  <a:gd name="T49" fmla="*/ 2147483647 h 664"/>
                  <a:gd name="T50" fmla="*/ 2147483647 w 694"/>
                  <a:gd name="T51" fmla="*/ 2147483647 h 664"/>
                  <a:gd name="T52" fmla="*/ 2147483647 w 694"/>
                  <a:gd name="T53" fmla="*/ 2147483647 h 664"/>
                  <a:gd name="T54" fmla="*/ 2147483647 w 694"/>
                  <a:gd name="T55" fmla="*/ 2147483647 h 664"/>
                  <a:gd name="T56" fmla="*/ 2147483647 w 694"/>
                  <a:gd name="T57" fmla="*/ 2147483647 h 664"/>
                  <a:gd name="T58" fmla="*/ 2147483647 w 694"/>
                  <a:gd name="T59" fmla="*/ 2147483647 h 664"/>
                  <a:gd name="T60" fmla="*/ 2147483647 w 694"/>
                  <a:gd name="T61" fmla="*/ 2147483647 h 664"/>
                  <a:gd name="T62" fmla="*/ 2147483647 w 694"/>
                  <a:gd name="T63" fmla="*/ 0 h 66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694" h="664">
                    <a:moveTo>
                      <a:pt x="379" y="0"/>
                    </a:moveTo>
                    <a:lnTo>
                      <a:pt x="365" y="18"/>
                    </a:lnTo>
                    <a:lnTo>
                      <a:pt x="354" y="18"/>
                    </a:lnTo>
                    <a:lnTo>
                      <a:pt x="337" y="32"/>
                    </a:lnTo>
                    <a:lnTo>
                      <a:pt x="310" y="62"/>
                    </a:lnTo>
                    <a:lnTo>
                      <a:pt x="0" y="319"/>
                    </a:lnTo>
                    <a:lnTo>
                      <a:pt x="18" y="339"/>
                    </a:lnTo>
                    <a:lnTo>
                      <a:pt x="26" y="362"/>
                    </a:lnTo>
                    <a:lnTo>
                      <a:pt x="42" y="373"/>
                    </a:lnTo>
                    <a:lnTo>
                      <a:pt x="65" y="373"/>
                    </a:lnTo>
                    <a:lnTo>
                      <a:pt x="72" y="377"/>
                    </a:lnTo>
                    <a:lnTo>
                      <a:pt x="85" y="418"/>
                    </a:lnTo>
                    <a:lnTo>
                      <a:pt x="78" y="434"/>
                    </a:lnTo>
                    <a:lnTo>
                      <a:pt x="69" y="445"/>
                    </a:lnTo>
                    <a:lnTo>
                      <a:pt x="69" y="459"/>
                    </a:lnTo>
                    <a:lnTo>
                      <a:pt x="84" y="515"/>
                    </a:lnTo>
                    <a:lnTo>
                      <a:pt x="97" y="525"/>
                    </a:lnTo>
                    <a:lnTo>
                      <a:pt x="131" y="535"/>
                    </a:lnTo>
                    <a:lnTo>
                      <a:pt x="150" y="589"/>
                    </a:lnTo>
                    <a:lnTo>
                      <a:pt x="137" y="601"/>
                    </a:lnTo>
                    <a:lnTo>
                      <a:pt x="180" y="636"/>
                    </a:lnTo>
                    <a:lnTo>
                      <a:pt x="187" y="636"/>
                    </a:lnTo>
                    <a:lnTo>
                      <a:pt x="200" y="631"/>
                    </a:lnTo>
                    <a:lnTo>
                      <a:pt x="212" y="642"/>
                    </a:lnTo>
                    <a:lnTo>
                      <a:pt x="209" y="664"/>
                    </a:lnTo>
                    <a:lnTo>
                      <a:pt x="536" y="367"/>
                    </a:lnTo>
                    <a:lnTo>
                      <a:pt x="694" y="221"/>
                    </a:lnTo>
                    <a:lnTo>
                      <a:pt x="566" y="146"/>
                    </a:lnTo>
                    <a:lnTo>
                      <a:pt x="499" y="140"/>
                    </a:lnTo>
                    <a:lnTo>
                      <a:pt x="491" y="136"/>
                    </a:lnTo>
                    <a:lnTo>
                      <a:pt x="463" y="74"/>
                    </a:lnTo>
                    <a:lnTo>
                      <a:pt x="379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rnd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7" name="Rectangle 793">
                <a:extLst>
                  <a:ext uri="{FF2B5EF4-FFF2-40B4-BE49-F238E27FC236}">
                    <a16:creationId xmlns:a16="http://schemas.microsoft.com/office/drawing/2014/main" id="{4BE65610-9163-4507-0CC4-C11D4E287D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7169" y="3393254"/>
                <a:ext cx="236430" cy="1514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110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Aiken</a:t>
                </a:r>
              </a:p>
            </p:txBody>
          </p:sp>
        </p:grpSp>
        <p:grpSp>
          <p:nvGrpSpPr>
            <p:cNvPr id="194" name="Group 15818">
              <a:extLst>
                <a:ext uri="{FF2B5EF4-FFF2-40B4-BE49-F238E27FC236}">
                  <a16:creationId xmlns:a16="http://schemas.microsoft.com/office/drawing/2014/main" id="{78B371D5-48BF-67A0-CE3A-A2DC7242CAE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8990" y="714320"/>
              <a:ext cx="705774" cy="611666"/>
              <a:chOff x="3951573" y="727075"/>
              <a:chExt cx="661988" cy="590550"/>
            </a:xfrm>
            <a:noFill/>
          </p:grpSpPr>
          <p:sp>
            <p:nvSpPr>
              <p:cNvPr id="244" name="Freeform 796">
                <a:extLst>
                  <a:ext uri="{FF2B5EF4-FFF2-40B4-BE49-F238E27FC236}">
                    <a16:creationId xmlns:a16="http://schemas.microsoft.com/office/drawing/2014/main" id="{FC896488-6CBF-5F93-3E03-069FED2474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51573" y="727075"/>
                <a:ext cx="661988" cy="590550"/>
              </a:xfrm>
              <a:custGeom>
                <a:avLst/>
                <a:gdLst>
                  <a:gd name="T0" fmla="*/ 2147483647 w 390"/>
                  <a:gd name="T1" fmla="*/ 2147483647 h 333"/>
                  <a:gd name="T2" fmla="*/ 2147483647 w 390"/>
                  <a:gd name="T3" fmla="*/ 2147483647 h 333"/>
                  <a:gd name="T4" fmla="*/ 2147483647 w 390"/>
                  <a:gd name="T5" fmla="*/ 2147483647 h 333"/>
                  <a:gd name="T6" fmla="*/ 2147483647 w 390"/>
                  <a:gd name="T7" fmla="*/ 2147483647 h 333"/>
                  <a:gd name="T8" fmla="*/ 2147483647 w 390"/>
                  <a:gd name="T9" fmla="*/ 2147483647 h 333"/>
                  <a:gd name="T10" fmla="*/ 2147483647 w 390"/>
                  <a:gd name="T11" fmla="*/ 2147483647 h 333"/>
                  <a:gd name="T12" fmla="*/ 2147483647 w 390"/>
                  <a:gd name="T13" fmla="*/ 2147483647 h 333"/>
                  <a:gd name="T14" fmla="*/ 2147483647 w 390"/>
                  <a:gd name="T15" fmla="*/ 2147483647 h 333"/>
                  <a:gd name="T16" fmla="*/ 2147483647 w 390"/>
                  <a:gd name="T17" fmla="*/ 2147483647 h 333"/>
                  <a:gd name="T18" fmla="*/ 2147483647 w 390"/>
                  <a:gd name="T19" fmla="*/ 2147483647 h 333"/>
                  <a:gd name="T20" fmla="*/ 2147483647 w 390"/>
                  <a:gd name="T21" fmla="*/ 2147483647 h 333"/>
                  <a:gd name="T22" fmla="*/ 2147483647 w 390"/>
                  <a:gd name="T23" fmla="*/ 2147483647 h 333"/>
                  <a:gd name="T24" fmla="*/ 2147483647 w 390"/>
                  <a:gd name="T25" fmla="*/ 2147483647 h 333"/>
                  <a:gd name="T26" fmla="*/ 2147483647 w 390"/>
                  <a:gd name="T27" fmla="*/ 2147483647 h 333"/>
                  <a:gd name="T28" fmla="*/ 2147483647 w 390"/>
                  <a:gd name="T29" fmla="*/ 2147483647 h 333"/>
                  <a:gd name="T30" fmla="*/ 2147483647 w 390"/>
                  <a:gd name="T31" fmla="*/ 2147483647 h 333"/>
                  <a:gd name="T32" fmla="*/ 2147483647 w 390"/>
                  <a:gd name="T33" fmla="*/ 2147483647 h 333"/>
                  <a:gd name="T34" fmla="*/ 2147483647 w 390"/>
                  <a:gd name="T35" fmla="*/ 2147483647 h 333"/>
                  <a:gd name="T36" fmla="*/ 0 w 390"/>
                  <a:gd name="T37" fmla="*/ 0 h 333"/>
                  <a:gd name="T38" fmla="*/ 2147483647 w 390"/>
                  <a:gd name="T39" fmla="*/ 2147483647 h 333"/>
                  <a:gd name="T40" fmla="*/ 2147483647 w 390"/>
                  <a:gd name="T41" fmla="*/ 2147483647 h 333"/>
                  <a:gd name="T42" fmla="*/ 2147483647 w 390"/>
                  <a:gd name="T43" fmla="*/ 2147483647 h 333"/>
                  <a:gd name="T44" fmla="*/ 2147483647 w 390"/>
                  <a:gd name="T45" fmla="*/ 2147483647 h 333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390" h="333">
                    <a:moveTo>
                      <a:pt x="121" y="267"/>
                    </a:moveTo>
                    <a:lnTo>
                      <a:pt x="180" y="283"/>
                    </a:lnTo>
                    <a:lnTo>
                      <a:pt x="187" y="305"/>
                    </a:lnTo>
                    <a:lnTo>
                      <a:pt x="205" y="290"/>
                    </a:lnTo>
                    <a:lnTo>
                      <a:pt x="244" y="298"/>
                    </a:lnTo>
                    <a:lnTo>
                      <a:pt x="272" y="302"/>
                    </a:lnTo>
                    <a:lnTo>
                      <a:pt x="299" y="305"/>
                    </a:lnTo>
                    <a:lnTo>
                      <a:pt x="315" y="333"/>
                    </a:lnTo>
                    <a:lnTo>
                      <a:pt x="309" y="247"/>
                    </a:lnTo>
                    <a:lnTo>
                      <a:pt x="296" y="238"/>
                    </a:lnTo>
                    <a:lnTo>
                      <a:pt x="306" y="199"/>
                    </a:lnTo>
                    <a:lnTo>
                      <a:pt x="293" y="159"/>
                    </a:lnTo>
                    <a:lnTo>
                      <a:pt x="325" y="143"/>
                    </a:lnTo>
                    <a:lnTo>
                      <a:pt x="359" y="131"/>
                    </a:lnTo>
                    <a:lnTo>
                      <a:pt x="354" y="102"/>
                    </a:lnTo>
                    <a:lnTo>
                      <a:pt x="354" y="78"/>
                    </a:lnTo>
                    <a:lnTo>
                      <a:pt x="364" y="47"/>
                    </a:lnTo>
                    <a:lnTo>
                      <a:pt x="390" y="20"/>
                    </a:lnTo>
                    <a:lnTo>
                      <a:pt x="0" y="0"/>
                    </a:lnTo>
                    <a:lnTo>
                      <a:pt x="43" y="116"/>
                    </a:lnTo>
                    <a:lnTo>
                      <a:pt x="43" y="127"/>
                    </a:lnTo>
                    <a:lnTo>
                      <a:pt x="100" y="238"/>
                    </a:lnTo>
                    <a:lnTo>
                      <a:pt x="121" y="267"/>
                    </a:lnTo>
                    <a:close/>
                  </a:path>
                </a:pathLst>
              </a:custGeom>
              <a:solidFill>
                <a:srgbClr val="00B050"/>
              </a:solidFill>
              <a:ln w="12700" cap="rnd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Rectangle 798">
                <a:extLst>
                  <a:ext uri="{FF2B5EF4-FFF2-40B4-BE49-F238E27FC236}">
                    <a16:creationId xmlns:a16="http://schemas.microsoft.com/office/drawing/2014/main" id="{B6F802A2-B5D6-7779-77F5-B507FA66A9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3352" y="843667"/>
                <a:ext cx="409811" cy="1514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110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Cherokee</a:t>
                </a:r>
              </a:p>
            </p:txBody>
          </p:sp>
        </p:grpSp>
        <p:grpSp>
          <p:nvGrpSpPr>
            <p:cNvPr id="195" name="Group 15829">
              <a:extLst>
                <a:ext uri="{FF2B5EF4-FFF2-40B4-BE49-F238E27FC236}">
                  <a16:creationId xmlns:a16="http://schemas.microsoft.com/office/drawing/2014/main" id="{7F17B69E-8BA3-CB94-8E12-186FED1B5A5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19362" y="919854"/>
              <a:ext cx="785322" cy="1011222"/>
              <a:chOff x="1870252" y="925889"/>
              <a:chExt cx="736600" cy="976313"/>
            </a:xfrm>
            <a:noFill/>
          </p:grpSpPr>
          <p:sp>
            <p:nvSpPr>
              <p:cNvPr id="242" name="Freeform 801">
                <a:extLst>
                  <a:ext uri="{FF2B5EF4-FFF2-40B4-BE49-F238E27FC236}">
                    <a16:creationId xmlns:a16="http://schemas.microsoft.com/office/drawing/2014/main" id="{1498A919-3279-F913-3EEF-6BE06B81A7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70252" y="925889"/>
                <a:ext cx="736600" cy="976313"/>
              </a:xfrm>
              <a:custGeom>
                <a:avLst/>
                <a:gdLst>
                  <a:gd name="T0" fmla="*/ 2147483647 w 434"/>
                  <a:gd name="T1" fmla="*/ 2147483647 h 553"/>
                  <a:gd name="T2" fmla="*/ 2147483647 w 434"/>
                  <a:gd name="T3" fmla="*/ 2147483647 h 553"/>
                  <a:gd name="T4" fmla="*/ 2147483647 w 434"/>
                  <a:gd name="T5" fmla="*/ 2147483647 h 553"/>
                  <a:gd name="T6" fmla="*/ 2147483647 w 434"/>
                  <a:gd name="T7" fmla="*/ 2147483647 h 553"/>
                  <a:gd name="T8" fmla="*/ 2147483647 w 434"/>
                  <a:gd name="T9" fmla="*/ 2147483647 h 553"/>
                  <a:gd name="T10" fmla="*/ 2147483647 w 434"/>
                  <a:gd name="T11" fmla="*/ 2147483647 h 553"/>
                  <a:gd name="T12" fmla="*/ 2147483647 w 434"/>
                  <a:gd name="T13" fmla="*/ 2147483647 h 553"/>
                  <a:gd name="T14" fmla="*/ 2147483647 w 434"/>
                  <a:gd name="T15" fmla="*/ 2147483647 h 553"/>
                  <a:gd name="T16" fmla="*/ 2147483647 w 434"/>
                  <a:gd name="T17" fmla="*/ 2147483647 h 553"/>
                  <a:gd name="T18" fmla="*/ 2147483647 w 434"/>
                  <a:gd name="T19" fmla="*/ 2147483647 h 553"/>
                  <a:gd name="T20" fmla="*/ 2147483647 w 434"/>
                  <a:gd name="T21" fmla="*/ 2147483647 h 553"/>
                  <a:gd name="T22" fmla="*/ 2147483647 w 434"/>
                  <a:gd name="T23" fmla="*/ 0 h 553"/>
                  <a:gd name="T24" fmla="*/ 2147483647 w 434"/>
                  <a:gd name="T25" fmla="*/ 2147483647 h 553"/>
                  <a:gd name="T26" fmla="*/ 2147483647 w 434"/>
                  <a:gd name="T27" fmla="*/ 2147483647 h 553"/>
                  <a:gd name="T28" fmla="*/ 2147483647 w 434"/>
                  <a:gd name="T29" fmla="*/ 2147483647 h 553"/>
                  <a:gd name="T30" fmla="*/ 2147483647 w 434"/>
                  <a:gd name="T31" fmla="*/ 2147483647 h 553"/>
                  <a:gd name="T32" fmla="*/ 2147483647 w 434"/>
                  <a:gd name="T33" fmla="*/ 2147483647 h 553"/>
                  <a:gd name="T34" fmla="*/ 2147483647 w 434"/>
                  <a:gd name="T35" fmla="*/ 2147483647 h 553"/>
                  <a:gd name="T36" fmla="*/ 2147483647 w 434"/>
                  <a:gd name="T37" fmla="*/ 2147483647 h 553"/>
                  <a:gd name="T38" fmla="*/ 2147483647 w 434"/>
                  <a:gd name="T39" fmla="*/ 2147483647 h 553"/>
                  <a:gd name="T40" fmla="*/ 2147483647 w 434"/>
                  <a:gd name="T41" fmla="*/ 2147483647 h 553"/>
                  <a:gd name="T42" fmla="*/ 2147483647 w 434"/>
                  <a:gd name="T43" fmla="*/ 2147483647 h 553"/>
                  <a:gd name="T44" fmla="*/ 0 w 434"/>
                  <a:gd name="T45" fmla="*/ 2147483647 h 553"/>
                  <a:gd name="T46" fmla="*/ 2147483647 w 434"/>
                  <a:gd name="T47" fmla="*/ 2147483647 h 553"/>
                  <a:gd name="T48" fmla="*/ 2147483647 w 434"/>
                  <a:gd name="T49" fmla="*/ 2147483647 h 553"/>
                  <a:gd name="T50" fmla="*/ 2147483647 w 434"/>
                  <a:gd name="T51" fmla="*/ 2147483647 h 553"/>
                  <a:gd name="T52" fmla="*/ 2147483647 w 434"/>
                  <a:gd name="T53" fmla="*/ 2147483647 h 553"/>
                  <a:gd name="T54" fmla="*/ 2147483647 w 434"/>
                  <a:gd name="T55" fmla="*/ 2147483647 h 553"/>
                  <a:gd name="T56" fmla="*/ 2147483647 w 434"/>
                  <a:gd name="T57" fmla="*/ 2147483647 h 553"/>
                  <a:gd name="T58" fmla="*/ 2147483647 w 434"/>
                  <a:gd name="T59" fmla="*/ 2147483647 h 553"/>
                  <a:gd name="T60" fmla="*/ 2147483647 w 434"/>
                  <a:gd name="T61" fmla="*/ 2147483647 h 553"/>
                  <a:gd name="T62" fmla="*/ 2147483647 w 434"/>
                  <a:gd name="T63" fmla="*/ 2147483647 h 553"/>
                  <a:gd name="T64" fmla="*/ 2147483647 w 434"/>
                  <a:gd name="T65" fmla="*/ 2147483647 h 553"/>
                  <a:gd name="T66" fmla="*/ 2147483647 w 434"/>
                  <a:gd name="T67" fmla="*/ 2147483647 h 553"/>
                  <a:gd name="T68" fmla="*/ 2147483647 w 434"/>
                  <a:gd name="T69" fmla="*/ 2147483647 h 553"/>
                  <a:gd name="T70" fmla="*/ 2147483647 w 434"/>
                  <a:gd name="T71" fmla="*/ 2147483647 h 553"/>
                  <a:gd name="T72" fmla="*/ 2147483647 w 434"/>
                  <a:gd name="T73" fmla="*/ 2147483647 h 553"/>
                  <a:gd name="T74" fmla="*/ 2147483647 w 434"/>
                  <a:gd name="T75" fmla="*/ 2147483647 h 553"/>
                  <a:gd name="T76" fmla="*/ 2147483647 w 434"/>
                  <a:gd name="T77" fmla="*/ 2147483647 h 553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434" h="553">
                    <a:moveTo>
                      <a:pt x="270" y="553"/>
                    </a:moveTo>
                    <a:lnTo>
                      <a:pt x="429" y="394"/>
                    </a:lnTo>
                    <a:lnTo>
                      <a:pt x="434" y="319"/>
                    </a:lnTo>
                    <a:lnTo>
                      <a:pt x="395" y="296"/>
                    </a:lnTo>
                    <a:lnTo>
                      <a:pt x="399" y="263"/>
                    </a:lnTo>
                    <a:lnTo>
                      <a:pt x="395" y="251"/>
                    </a:lnTo>
                    <a:lnTo>
                      <a:pt x="381" y="212"/>
                    </a:lnTo>
                    <a:lnTo>
                      <a:pt x="388" y="196"/>
                    </a:lnTo>
                    <a:lnTo>
                      <a:pt x="398" y="119"/>
                    </a:lnTo>
                    <a:lnTo>
                      <a:pt x="365" y="80"/>
                    </a:lnTo>
                    <a:lnTo>
                      <a:pt x="360" y="68"/>
                    </a:lnTo>
                    <a:lnTo>
                      <a:pt x="395" y="0"/>
                    </a:lnTo>
                    <a:lnTo>
                      <a:pt x="242" y="41"/>
                    </a:lnTo>
                    <a:lnTo>
                      <a:pt x="220" y="87"/>
                    </a:lnTo>
                    <a:lnTo>
                      <a:pt x="170" y="103"/>
                    </a:lnTo>
                    <a:lnTo>
                      <a:pt x="107" y="155"/>
                    </a:lnTo>
                    <a:lnTo>
                      <a:pt x="90" y="168"/>
                    </a:lnTo>
                    <a:lnTo>
                      <a:pt x="85" y="191"/>
                    </a:lnTo>
                    <a:lnTo>
                      <a:pt x="60" y="188"/>
                    </a:lnTo>
                    <a:lnTo>
                      <a:pt x="31" y="219"/>
                    </a:lnTo>
                    <a:lnTo>
                      <a:pt x="36" y="235"/>
                    </a:lnTo>
                    <a:lnTo>
                      <a:pt x="6" y="268"/>
                    </a:lnTo>
                    <a:lnTo>
                      <a:pt x="0" y="293"/>
                    </a:lnTo>
                    <a:lnTo>
                      <a:pt x="3" y="335"/>
                    </a:lnTo>
                    <a:lnTo>
                      <a:pt x="69" y="394"/>
                    </a:lnTo>
                    <a:lnTo>
                      <a:pt x="115" y="403"/>
                    </a:lnTo>
                    <a:lnTo>
                      <a:pt x="162" y="412"/>
                    </a:lnTo>
                    <a:lnTo>
                      <a:pt x="152" y="423"/>
                    </a:lnTo>
                    <a:lnTo>
                      <a:pt x="146" y="427"/>
                    </a:lnTo>
                    <a:lnTo>
                      <a:pt x="132" y="428"/>
                    </a:lnTo>
                    <a:lnTo>
                      <a:pt x="155" y="443"/>
                    </a:lnTo>
                    <a:lnTo>
                      <a:pt x="173" y="447"/>
                    </a:lnTo>
                    <a:lnTo>
                      <a:pt x="203" y="486"/>
                    </a:lnTo>
                    <a:lnTo>
                      <a:pt x="179" y="484"/>
                    </a:lnTo>
                    <a:lnTo>
                      <a:pt x="217" y="500"/>
                    </a:lnTo>
                    <a:lnTo>
                      <a:pt x="201" y="514"/>
                    </a:lnTo>
                    <a:lnTo>
                      <a:pt x="220" y="531"/>
                    </a:lnTo>
                    <a:lnTo>
                      <a:pt x="258" y="541"/>
                    </a:lnTo>
                    <a:lnTo>
                      <a:pt x="270" y="553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rnd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3" name="Rectangle 803">
                <a:extLst>
                  <a:ext uri="{FF2B5EF4-FFF2-40B4-BE49-F238E27FC236}">
                    <a16:creationId xmlns:a16="http://schemas.microsoft.com/office/drawing/2014/main" id="{ADD6C67B-B450-225D-8FE0-C53CAFA672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3118" y="1349751"/>
                <a:ext cx="331002" cy="1514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110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Oconee</a:t>
                </a:r>
              </a:p>
            </p:txBody>
          </p:sp>
        </p:grpSp>
        <p:grpSp>
          <p:nvGrpSpPr>
            <p:cNvPr id="196" name="Group 15816">
              <a:extLst>
                <a:ext uri="{FF2B5EF4-FFF2-40B4-BE49-F238E27FC236}">
                  <a16:creationId xmlns:a16="http://schemas.microsoft.com/office/drawing/2014/main" id="{4015C3D9-C5F0-5740-80DA-5FE674932A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22206" y="1834063"/>
              <a:ext cx="886872" cy="807333"/>
              <a:chOff x="3841750" y="1808538"/>
              <a:chExt cx="831850" cy="779463"/>
            </a:xfrm>
            <a:noFill/>
          </p:grpSpPr>
          <p:sp>
            <p:nvSpPr>
              <p:cNvPr id="240" name="Freeform 810">
                <a:extLst>
                  <a:ext uri="{FF2B5EF4-FFF2-40B4-BE49-F238E27FC236}">
                    <a16:creationId xmlns:a16="http://schemas.microsoft.com/office/drawing/2014/main" id="{923D6928-688D-33FD-2846-B399BAAC31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1750" y="1808538"/>
                <a:ext cx="831850" cy="779463"/>
              </a:xfrm>
              <a:custGeom>
                <a:avLst/>
                <a:gdLst>
                  <a:gd name="T0" fmla="*/ 0 w 490"/>
                  <a:gd name="T1" fmla="*/ 2147483647 h 441"/>
                  <a:gd name="T2" fmla="*/ 2147483647 w 490"/>
                  <a:gd name="T3" fmla="*/ 2147483647 h 441"/>
                  <a:gd name="T4" fmla="*/ 2147483647 w 490"/>
                  <a:gd name="T5" fmla="*/ 2147483647 h 441"/>
                  <a:gd name="T6" fmla="*/ 2147483647 w 490"/>
                  <a:gd name="T7" fmla="*/ 2147483647 h 441"/>
                  <a:gd name="T8" fmla="*/ 2147483647 w 490"/>
                  <a:gd name="T9" fmla="*/ 2147483647 h 441"/>
                  <a:gd name="T10" fmla="*/ 2147483647 w 490"/>
                  <a:gd name="T11" fmla="*/ 2147483647 h 441"/>
                  <a:gd name="T12" fmla="*/ 2147483647 w 490"/>
                  <a:gd name="T13" fmla="*/ 2147483647 h 441"/>
                  <a:gd name="T14" fmla="*/ 2147483647 w 490"/>
                  <a:gd name="T15" fmla="*/ 2147483647 h 441"/>
                  <a:gd name="T16" fmla="*/ 2147483647 w 490"/>
                  <a:gd name="T17" fmla="*/ 2147483647 h 441"/>
                  <a:gd name="T18" fmla="*/ 2147483647 w 490"/>
                  <a:gd name="T19" fmla="*/ 2147483647 h 441"/>
                  <a:gd name="T20" fmla="*/ 2147483647 w 490"/>
                  <a:gd name="T21" fmla="*/ 2147483647 h 441"/>
                  <a:gd name="T22" fmla="*/ 2147483647 w 490"/>
                  <a:gd name="T23" fmla="*/ 2147483647 h 441"/>
                  <a:gd name="T24" fmla="*/ 2147483647 w 490"/>
                  <a:gd name="T25" fmla="*/ 2147483647 h 441"/>
                  <a:gd name="T26" fmla="*/ 2147483647 w 490"/>
                  <a:gd name="T27" fmla="*/ 2147483647 h 441"/>
                  <a:gd name="T28" fmla="*/ 2147483647 w 490"/>
                  <a:gd name="T29" fmla="*/ 2147483647 h 441"/>
                  <a:gd name="T30" fmla="*/ 2147483647 w 490"/>
                  <a:gd name="T31" fmla="*/ 2147483647 h 441"/>
                  <a:gd name="T32" fmla="*/ 2147483647 w 490"/>
                  <a:gd name="T33" fmla="*/ 2147483647 h 441"/>
                  <a:gd name="T34" fmla="*/ 2147483647 w 490"/>
                  <a:gd name="T35" fmla="*/ 2147483647 h 441"/>
                  <a:gd name="T36" fmla="*/ 2147483647 w 490"/>
                  <a:gd name="T37" fmla="*/ 2147483647 h 441"/>
                  <a:gd name="T38" fmla="*/ 2147483647 w 490"/>
                  <a:gd name="T39" fmla="*/ 2147483647 h 441"/>
                  <a:gd name="T40" fmla="*/ 2147483647 w 490"/>
                  <a:gd name="T41" fmla="*/ 2147483647 h 441"/>
                  <a:gd name="T42" fmla="*/ 2147483647 w 490"/>
                  <a:gd name="T43" fmla="*/ 2147483647 h 441"/>
                  <a:gd name="T44" fmla="*/ 2147483647 w 490"/>
                  <a:gd name="T45" fmla="*/ 2147483647 h 441"/>
                  <a:gd name="T46" fmla="*/ 2147483647 w 490"/>
                  <a:gd name="T47" fmla="*/ 2147483647 h 441"/>
                  <a:gd name="T48" fmla="*/ 2147483647 w 490"/>
                  <a:gd name="T49" fmla="*/ 2147483647 h 441"/>
                  <a:gd name="T50" fmla="*/ 2147483647 w 490"/>
                  <a:gd name="T51" fmla="*/ 2147483647 h 441"/>
                  <a:gd name="T52" fmla="*/ 2147483647 w 490"/>
                  <a:gd name="T53" fmla="*/ 2147483647 h 441"/>
                  <a:gd name="T54" fmla="*/ 2147483647 w 490"/>
                  <a:gd name="T55" fmla="*/ 2147483647 h 441"/>
                  <a:gd name="T56" fmla="*/ 2147483647 w 490"/>
                  <a:gd name="T57" fmla="*/ 2147483647 h 441"/>
                  <a:gd name="T58" fmla="*/ 2147483647 w 490"/>
                  <a:gd name="T59" fmla="*/ 2147483647 h 441"/>
                  <a:gd name="T60" fmla="*/ 2147483647 w 490"/>
                  <a:gd name="T61" fmla="*/ 2147483647 h 441"/>
                  <a:gd name="T62" fmla="*/ 2147483647 w 490"/>
                  <a:gd name="T63" fmla="*/ 2147483647 h 441"/>
                  <a:gd name="T64" fmla="*/ 2147483647 w 490"/>
                  <a:gd name="T65" fmla="*/ 2147483647 h 441"/>
                  <a:gd name="T66" fmla="*/ 2147483647 w 490"/>
                  <a:gd name="T67" fmla="*/ 0 h 441"/>
                  <a:gd name="T68" fmla="*/ 2147483647 w 490"/>
                  <a:gd name="T69" fmla="*/ 2147483647 h 441"/>
                  <a:gd name="T70" fmla="*/ 2147483647 w 490"/>
                  <a:gd name="T71" fmla="*/ 2147483647 h 441"/>
                  <a:gd name="T72" fmla="*/ 2147483647 w 490"/>
                  <a:gd name="T73" fmla="*/ 2147483647 h 441"/>
                  <a:gd name="T74" fmla="*/ 2147483647 w 490"/>
                  <a:gd name="T75" fmla="*/ 2147483647 h 441"/>
                  <a:gd name="T76" fmla="*/ 2147483647 w 490"/>
                  <a:gd name="T77" fmla="*/ 2147483647 h 441"/>
                  <a:gd name="T78" fmla="*/ 2147483647 w 490"/>
                  <a:gd name="T79" fmla="*/ 2147483647 h 441"/>
                  <a:gd name="T80" fmla="*/ 0 w 490"/>
                  <a:gd name="T81" fmla="*/ 2147483647 h 44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490" h="441">
                    <a:moveTo>
                      <a:pt x="0" y="297"/>
                    </a:moveTo>
                    <a:lnTo>
                      <a:pt x="25" y="329"/>
                    </a:lnTo>
                    <a:lnTo>
                      <a:pt x="40" y="367"/>
                    </a:lnTo>
                    <a:lnTo>
                      <a:pt x="52" y="336"/>
                    </a:lnTo>
                    <a:lnTo>
                      <a:pt x="61" y="328"/>
                    </a:lnTo>
                    <a:lnTo>
                      <a:pt x="77" y="329"/>
                    </a:lnTo>
                    <a:lnTo>
                      <a:pt x="105" y="333"/>
                    </a:lnTo>
                    <a:lnTo>
                      <a:pt x="137" y="329"/>
                    </a:lnTo>
                    <a:lnTo>
                      <a:pt x="163" y="317"/>
                    </a:lnTo>
                    <a:lnTo>
                      <a:pt x="176" y="315"/>
                    </a:lnTo>
                    <a:lnTo>
                      <a:pt x="206" y="336"/>
                    </a:lnTo>
                    <a:lnTo>
                      <a:pt x="246" y="378"/>
                    </a:lnTo>
                    <a:lnTo>
                      <a:pt x="270" y="405"/>
                    </a:lnTo>
                    <a:lnTo>
                      <a:pt x="298" y="428"/>
                    </a:lnTo>
                    <a:lnTo>
                      <a:pt x="335" y="441"/>
                    </a:lnTo>
                    <a:lnTo>
                      <a:pt x="357" y="434"/>
                    </a:lnTo>
                    <a:lnTo>
                      <a:pt x="372" y="421"/>
                    </a:lnTo>
                    <a:lnTo>
                      <a:pt x="389" y="390"/>
                    </a:lnTo>
                    <a:lnTo>
                      <a:pt x="403" y="385"/>
                    </a:lnTo>
                    <a:lnTo>
                      <a:pt x="414" y="367"/>
                    </a:lnTo>
                    <a:lnTo>
                      <a:pt x="423" y="347"/>
                    </a:lnTo>
                    <a:lnTo>
                      <a:pt x="428" y="344"/>
                    </a:lnTo>
                    <a:lnTo>
                      <a:pt x="471" y="334"/>
                    </a:lnTo>
                    <a:lnTo>
                      <a:pt x="477" y="320"/>
                    </a:lnTo>
                    <a:lnTo>
                      <a:pt x="490" y="294"/>
                    </a:lnTo>
                    <a:lnTo>
                      <a:pt x="486" y="284"/>
                    </a:lnTo>
                    <a:lnTo>
                      <a:pt x="484" y="280"/>
                    </a:lnTo>
                    <a:lnTo>
                      <a:pt x="420" y="118"/>
                    </a:lnTo>
                    <a:lnTo>
                      <a:pt x="421" y="33"/>
                    </a:lnTo>
                    <a:lnTo>
                      <a:pt x="369" y="33"/>
                    </a:lnTo>
                    <a:lnTo>
                      <a:pt x="330" y="67"/>
                    </a:lnTo>
                    <a:lnTo>
                      <a:pt x="315" y="86"/>
                    </a:lnTo>
                    <a:lnTo>
                      <a:pt x="305" y="63"/>
                    </a:lnTo>
                    <a:lnTo>
                      <a:pt x="238" y="0"/>
                    </a:lnTo>
                    <a:lnTo>
                      <a:pt x="182" y="71"/>
                    </a:lnTo>
                    <a:lnTo>
                      <a:pt x="167" y="71"/>
                    </a:lnTo>
                    <a:lnTo>
                      <a:pt x="148" y="112"/>
                    </a:lnTo>
                    <a:lnTo>
                      <a:pt x="134" y="136"/>
                    </a:lnTo>
                    <a:lnTo>
                      <a:pt x="127" y="150"/>
                    </a:lnTo>
                    <a:lnTo>
                      <a:pt x="40" y="200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rnd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1" name="Rectangle 812">
                <a:extLst>
                  <a:ext uri="{FF2B5EF4-FFF2-40B4-BE49-F238E27FC236}">
                    <a16:creationId xmlns:a16="http://schemas.microsoft.com/office/drawing/2014/main" id="{747B42F3-E61F-A9C8-CFED-31ED0183BA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930" y="2132726"/>
                <a:ext cx="404557" cy="1514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110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Newberry</a:t>
                </a:r>
              </a:p>
            </p:txBody>
          </p:sp>
        </p:grpSp>
        <p:grpSp>
          <p:nvGrpSpPr>
            <p:cNvPr id="197" name="Group 15813">
              <a:extLst>
                <a:ext uri="{FF2B5EF4-FFF2-40B4-BE49-F238E27FC236}">
                  <a16:creationId xmlns:a16="http://schemas.microsoft.com/office/drawing/2014/main" id="{E31B8450-75BF-4986-0FFA-7307F82B12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382141" y="1783092"/>
              <a:ext cx="942725" cy="657705"/>
              <a:chOff x="4554537" y="1759326"/>
              <a:chExt cx="884238" cy="635000"/>
            </a:xfrm>
            <a:noFill/>
          </p:grpSpPr>
          <p:sp>
            <p:nvSpPr>
              <p:cNvPr id="238" name="Freeform 820">
                <a:extLst>
                  <a:ext uri="{FF2B5EF4-FFF2-40B4-BE49-F238E27FC236}">
                    <a16:creationId xmlns:a16="http://schemas.microsoft.com/office/drawing/2014/main" id="{36DA763E-A219-6D36-729B-A9E87E7676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4537" y="1759326"/>
                <a:ext cx="884238" cy="635000"/>
              </a:xfrm>
              <a:custGeom>
                <a:avLst/>
                <a:gdLst>
                  <a:gd name="T0" fmla="*/ 2147483647 w 521"/>
                  <a:gd name="T1" fmla="*/ 0 h 360"/>
                  <a:gd name="T2" fmla="*/ 2147483647 w 521"/>
                  <a:gd name="T3" fmla="*/ 2147483647 h 360"/>
                  <a:gd name="T4" fmla="*/ 0 w 521"/>
                  <a:gd name="T5" fmla="*/ 2147483647 h 360"/>
                  <a:gd name="T6" fmla="*/ 2147483647 w 521"/>
                  <a:gd name="T7" fmla="*/ 2147483647 h 360"/>
                  <a:gd name="T8" fmla="*/ 2147483647 w 521"/>
                  <a:gd name="T9" fmla="*/ 2147483647 h 360"/>
                  <a:gd name="T10" fmla="*/ 2147483647 w 521"/>
                  <a:gd name="T11" fmla="*/ 2147483647 h 360"/>
                  <a:gd name="T12" fmla="*/ 2147483647 w 521"/>
                  <a:gd name="T13" fmla="*/ 2147483647 h 360"/>
                  <a:gd name="T14" fmla="*/ 2147483647 w 521"/>
                  <a:gd name="T15" fmla="*/ 2147483647 h 360"/>
                  <a:gd name="T16" fmla="*/ 2147483647 w 521"/>
                  <a:gd name="T17" fmla="*/ 2147483647 h 360"/>
                  <a:gd name="T18" fmla="*/ 2147483647 w 521"/>
                  <a:gd name="T19" fmla="*/ 2147483647 h 360"/>
                  <a:gd name="T20" fmla="*/ 2147483647 w 521"/>
                  <a:gd name="T21" fmla="*/ 2147483647 h 360"/>
                  <a:gd name="T22" fmla="*/ 2147483647 w 521"/>
                  <a:gd name="T23" fmla="*/ 2147483647 h 360"/>
                  <a:gd name="T24" fmla="*/ 2147483647 w 521"/>
                  <a:gd name="T25" fmla="*/ 2147483647 h 360"/>
                  <a:gd name="T26" fmla="*/ 2147483647 w 521"/>
                  <a:gd name="T27" fmla="*/ 2147483647 h 360"/>
                  <a:gd name="T28" fmla="*/ 2147483647 w 521"/>
                  <a:gd name="T29" fmla="*/ 2147483647 h 360"/>
                  <a:gd name="T30" fmla="*/ 2147483647 w 521"/>
                  <a:gd name="T31" fmla="*/ 2147483647 h 360"/>
                  <a:gd name="T32" fmla="*/ 2147483647 w 521"/>
                  <a:gd name="T33" fmla="*/ 2147483647 h 360"/>
                  <a:gd name="T34" fmla="*/ 2147483647 w 521"/>
                  <a:gd name="T35" fmla="*/ 2147483647 h 360"/>
                  <a:gd name="T36" fmla="*/ 2147483647 w 521"/>
                  <a:gd name="T37" fmla="*/ 2147483647 h 360"/>
                  <a:gd name="T38" fmla="*/ 2147483647 w 521"/>
                  <a:gd name="T39" fmla="*/ 2147483647 h 360"/>
                  <a:gd name="T40" fmla="*/ 2147483647 w 521"/>
                  <a:gd name="T41" fmla="*/ 2147483647 h 360"/>
                  <a:gd name="T42" fmla="*/ 2147483647 w 521"/>
                  <a:gd name="T43" fmla="*/ 2147483647 h 360"/>
                  <a:gd name="T44" fmla="*/ 2147483647 w 521"/>
                  <a:gd name="T45" fmla="*/ 2147483647 h 360"/>
                  <a:gd name="T46" fmla="*/ 2147483647 w 521"/>
                  <a:gd name="T47" fmla="*/ 2147483647 h 360"/>
                  <a:gd name="T48" fmla="*/ 2147483647 w 521"/>
                  <a:gd name="T49" fmla="*/ 2147483647 h 360"/>
                  <a:gd name="T50" fmla="*/ 2147483647 w 521"/>
                  <a:gd name="T51" fmla="*/ 2147483647 h 360"/>
                  <a:gd name="T52" fmla="*/ 2147483647 w 521"/>
                  <a:gd name="T53" fmla="*/ 0 h 3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21" h="360">
                    <a:moveTo>
                      <a:pt x="6" y="0"/>
                    </a:moveTo>
                    <a:lnTo>
                      <a:pt x="2" y="61"/>
                    </a:lnTo>
                    <a:lnTo>
                      <a:pt x="0" y="146"/>
                    </a:lnTo>
                    <a:lnTo>
                      <a:pt x="65" y="307"/>
                    </a:lnTo>
                    <a:lnTo>
                      <a:pt x="67" y="311"/>
                    </a:lnTo>
                    <a:lnTo>
                      <a:pt x="107" y="307"/>
                    </a:lnTo>
                    <a:lnTo>
                      <a:pt x="133" y="344"/>
                    </a:lnTo>
                    <a:lnTo>
                      <a:pt x="158" y="350"/>
                    </a:lnTo>
                    <a:lnTo>
                      <a:pt x="194" y="360"/>
                    </a:lnTo>
                    <a:lnTo>
                      <a:pt x="188" y="337"/>
                    </a:lnTo>
                    <a:lnTo>
                      <a:pt x="178" y="317"/>
                    </a:lnTo>
                    <a:lnTo>
                      <a:pt x="248" y="339"/>
                    </a:lnTo>
                    <a:lnTo>
                      <a:pt x="298" y="305"/>
                    </a:lnTo>
                    <a:lnTo>
                      <a:pt x="349" y="295"/>
                    </a:lnTo>
                    <a:lnTo>
                      <a:pt x="391" y="284"/>
                    </a:lnTo>
                    <a:lnTo>
                      <a:pt x="427" y="298"/>
                    </a:lnTo>
                    <a:lnTo>
                      <a:pt x="465" y="307"/>
                    </a:lnTo>
                    <a:lnTo>
                      <a:pt x="521" y="176"/>
                    </a:lnTo>
                    <a:lnTo>
                      <a:pt x="521" y="158"/>
                    </a:lnTo>
                    <a:lnTo>
                      <a:pt x="506" y="143"/>
                    </a:lnTo>
                    <a:lnTo>
                      <a:pt x="460" y="141"/>
                    </a:lnTo>
                    <a:lnTo>
                      <a:pt x="451" y="118"/>
                    </a:lnTo>
                    <a:lnTo>
                      <a:pt x="439" y="97"/>
                    </a:lnTo>
                    <a:lnTo>
                      <a:pt x="431" y="72"/>
                    </a:lnTo>
                    <a:lnTo>
                      <a:pt x="431" y="47"/>
                    </a:lnTo>
                    <a:lnTo>
                      <a:pt x="434" y="17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FF0000"/>
              </a:solidFill>
              <a:ln w="12700" cap="rnd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Rectangle 822">
                <a:extLst>
                  <a:ext uri="{FF2B5EF4-FFF2-40B4-BE49-F238E27FC236}">
                    <a16:creationId xmlns:a16="http://schemas.microsoft.com/office/drawing/2014/main" id="{5A490A47-0B32-A4D2-5ED9-77CDA98824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6107" y="1968481"/>
                <a:ext cx="336255" cy="1514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110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Fairfield</a:t>
                </a:r>
              </a:p>
            </p:txBody>
          </p:sp>
        </p:grpSp>
        <p:grpSp>
          <p:nvGrpSpPr>
            <p:cNvPr id="198" name="Group 15817">
              <a:extLst>
                <a:ext uri="{FF2B5EF4-FFF2-40B4-BE49-F238E27FC236}">
                  <a16:creationId xmlns:a16="http://schemas.microsoft.com/office/drawing/2014/main" id="{8513248D-A593-21EB-C387-2C8AE32BBE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67761" y="1209244"/>
              <a:ext cx="624534" cy="785958"/>
              <a:chOff x="3978274" y="1204108"/>
              <a:chExt cx="585788" cy="758825"/>
            </a:xfrm>
            <a:noFill/>
          </p:grpSpPr>
          <p:sp>
            <p:nvSpPr>
              <p:cNvPr id="236" name="Freeform 825">
                <a:extLst>
                  <a:ext uri="{FF2B5EF4-FFF2-40B4-BE49-F238E27FC236}">
                    <a16:creationId xmlns:a16="http://schemas.microsoft.com/office/drawing/2014/main" id="{ABA98FC5-5246-F076-2B9B-AA4C8CD681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8274" y="1204108"/>
                <a:ext cx="585788" cy="758825"/>
              </a:xfrm>
              <a:custGeom>
                <a:avLst/>
                <a:gdLst>
                  <a:gd name="T0" fmla="*/ 0 w 346"/>
                  <a:gd name="T1" fmla="*/ 2147483647 h 430"/>
                  <a:gd name="T2" fmla="*/ 2147483647 w 346"/>
                  <a:gd name="T3" fmla="*/ 2147483647 h 430"/>
                  <a:gd name="T4" fmla="*/ 2147483647 w 346"/>
                  <a:gd name="T5" fmla="*/ 2147483647 h 430"/>
                  <a:gd name="T6" fmla="*/ 2147483647 w 346"/>
                  <a:gd name="T7" fmla="*/ 2147483647 h 430"/>
                  <a:gd name="T8" fmla="*/ 2147483647 w 346"/>
                  <a:gd name="T9" fmla="*/ 2147483647 h 430"/>
                  <a:gd name="T10" fmla="*/ 2147483647 w 346"/>
                  <a:gd name="T11" fmla="*/ 2147483647 h 430"/>
                  <a:gd name="T12" fmla="*/ 2147483647 w 346"/>
                  <a:gd name="T13" fmla="*/ 2147483647 h 430"/>
                  <a:gd name="T14" fmla="*/ 2147483647 w 346"/>
                  <a:gd name="T15" fmla="*/ 2147483647 h 430"/>
                  <a:gd name="T16" fmla="*/ 2147483647 w 346"/>
                  <a:gd name="T17" fmla="*/ 2147483647 h 430"/>
                  <a:gd name="T18" fmla="*/ 2147483647 w 346"/>
                  <a:gd name="T19" fmla="*/ 2147483647 h 430"/>
                  <a:gd name="T20" fmla="*/ 2147483647 w 346"/>
                  <a:gd name="T21" fmla="*/ 2147483647 h 430"/>
                  <a:gd name="T22" fmla="*/ 2147483647 w 346"/>
                  <a:gd name="T23" fmla="*/ 2147483647 h 430"/>
                  <a:gd name="T24" fmla="*/ 2147483647 w 346"/>
                  <a:gd name="T25" fmla="*/ 2147483647 h 430"/>
                  <a:gd name="T26" fmla="*/ 2147483647 w 346"/>
                  <a:gd name="T27" fmla="*/ 2147483647 h 430"/>
                  <a:gd name="T28" fmla="*/ 2147483647 w 346"/>
                  <a:gd name="T29" fmla="*/ 2147483647 h 430"/>
                  <a:gd name="T30" fmla="*/ 2147483647 w 346"/>
                  <a:gd name="T31" fmla="*/ 2147483647 h 430"/>
                  <a:gd name="T32" fmla="*/ 2147483647 w 346"/>
                  <a:gd name="T33" fmla="*/ 2147483647 h 430"/>
                  <a:gd name="T34" fmla="*/ 2147483647 w 346"/>
                  <a:gd name="T35" fmla="*/ 2147483647 h 430"/>
                  <a:gd name="T36" fmla="*/ 2147483647 w 346"/>
                  <a:gd name="T37" fmla="*/ 2147483647 h 430"/>
                  <a:gd name="T38" fmla="*/ 2147483647 w 346"/>
                  <a:gd name="T39" fmla="*/ 2147483647 h 430"/>
                  <a:gd name="T40" fmla="*/ 2147483647 w 346"/>
                  <a:gd name="T41" fmla="*/ 2147483647 h 430"/>
                  <a:gd name="T42" fmla="*/ 2147483647 w 346"/>
                  <a:gd name="T43" fmla="*/ 2147483647 h 430"/>
                  <a:gd name="T44" fmla="*/ 2147483647 w 346"/>
                  <a:gd name="T45" fmla="*/ 2147483647 h 430"/>
                  <a:gd name="T46" fmla="*/ 2147483647 w 346"/>
                  <a:gd name="T47" fmla="*/ 2147483647 h 430"/>
                  <a:gd name="T48" fmla="*/ 2147483647 w 346"/>
                  <a:gd name="T49" fmla="*/ 2147483647 h 430"/>
                  <a:gd name="T50" fmla="*/ 2147483647 w 346"/>
                  <a:gd name="T51" fmla="*/ 2147483647 h 430"/>
                  <a:gd name="T52" fmla="*/ 2147483647 w 346"/>
                  <a:gd name="T53" fmla="*/ 2147483647 h 430"/>
                  <a:gd name="T54" fmla="*/ 2147483647 w 346"/>
                  <a:gd name="T55" fmla="*/ 2147483647 h 430"/>
                  <a:gd name="T56" fmla="*/ 2147483647 w 346"/>
                  <a:gd name="T57" fmla="*/ 2147483647 h 430"/>
                  <a:gd name="T58" fmla="*/ 2147483647 w 346"/>
                  <a:gd name="T59" fmla="*/ 0 h 430"/>
                  <a:gd name="T60" fmla="*/ 2147483647 w 346"/>
                  <a:gd name="T61" fmla="*/ 2147483647 h 430"/>
                  <a:gd name="T62" fmla="*/ 2147483647 w 346"/>
                  <a:gd name="T63" fmla="*/ 2147483647 h 430"/>
                  <a:gd name="T64" fmla="*/ 2147483647 w 346"/>
                  <a:gd name="T65" fmla="*/ 2147483647 h 430"/>
                  <a:gd name="T66" fmla="*/ 2147483647 w 346"/>
                  <a:gd name="T67" fmla="*/ 2147483647 h 430"/>
                  <a:gd name="T68" fmla="*/ 0 w 346"/>
                  <a:gd name="T69" fmla="*/ 2147483647 h 43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346" h="430">
                    <a:moveTo>
                      <a:pt x="0" y="280"/>
                    </a:moveTo>
                    <a:lnTo>
                      <a:pt x="43" y="304"/>
                    </a:lnTo>
                    <a:lnTo>
                      <a:pt x="82" y="329"/>
                    </a:lnTo>
                    <a:lnTo>
                      <a:pt x="106" y="326"/>
                    </a:lnTo>
                    <a:lnTo>
                      <a:pt x="126" y="329"/>
                    </a:lnTo>
                    <a:lnTo>
                      <a:pt x="159" y="344"/>
                    </a:lnTo>
                    <a:lnTo>
                      <a:pt x="226" y="407"/>
                    </a:lnTo>
                    <a:lnTo>
                      <a:pt x="236" y="430"/>
                    </a:lnTo>
                    <a:lnTo>
                      <a:pt x="251" y="411"/>
                    </a:lnTo>
                    <a:lnTo>
                      <a:pt x="291" y="377"/>
                    </a:lnTo>
                    <a:lnTo>
                      <a:pt x="342" y="377"/>
                    </a:lnTo>
                    <a:lnTo>
                      <a:pt x="346" y="316"/>
                    </a:lnTo>
                    <a:lnTo>
                      <a:pt x="345" y="284"/>
                    </a:lnTo>
                    <a:lnTo>
                      <a:pt x="337" y="237"/>
                    </a:lnTo>
                    <a:lnTo>
                      <a:pt x="322" y="232"/>
                    </a:lnTo>
                    <a:lnTo>
                      <a:pt x="313" y="209"/>
                    </a:lnTo>
                    <a:lnTo>
                      <a:pt x="298" y="171"/>
                    </a:lnTo>
                    <a:lnTo>
                      <a:pt x="288" y="159"/>
                    </a:lnTo>
                    <a:lnTo>
                      <a:pt x="292" y="154"/>
                    </a:lnTo>
                    <a:lnTo>
                      <a:pt x="303" y="153"/>
                    </a:lnTo>
                    <a:lnTo>
                      <a:pt x="303" y="92"/>
                    </a:lnTo>
                    <a:lnTo>
                      <a:pt x="286" y="81"/>
                    </a:lnTo>
                    <a:lnTo>
                      <a:pt x="301" y="66"/>
                    </a:lnTo>
                    <a:lnTo>
                      <a:pt x="285" y="38"/>
                    </a:lnTo>
                    <a:lnTo>
                      <a:pt x="257" y="36"/>
                    </a:lnTo>
                    <a:lnTo>
                      <a:pt x="229" y="31"/>
                    </a:lnTo>
                    <a:lnTo>
                      <a:pt x="190" y="23"/>
                    </a:lnTo>
                    <a:lnTo>
                      <a:pt x="173" y="38"/>
                    </a:lnTo>
                    <a:lnTo>
                      <a:pt x="165" y="16"/>
                    </a:lnTo>
                    <a:lnTo>
                      <a:pt x="106" y="0"/>
                    </a:lnTo>
                    <a:lnTo>
                      <a:pt x="82" y="13"/>
                    </a:lnTo>
                    <a:lnTo>
                      <a:pt x="39" y="72"/>
                    </a:lnTo>
                    <a:lnTo>
                      <a:pt x="31" y="182"/>
                    </a:lnTo>
                    <a:lnTo>
                      <a:pt x="11" y="232"/>
                    </a:lnTo>
                    <a:lnTo>
                      <a:pt x="0" y="280"/>
                    </a:lnTo>
                    <a:close/>
                  </a:path>
                </a:pathLst>
              </a:custGeom>
              <a:solidFill>
                <a:srgbClr val="00B050"/>
              </a:solidFill>
              <a:ln w="12700" cap="rnd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7" name="Rectangle 827">
                <a:extLst>
                  <a:ext uri="{FF2B5EF4-FFF2-40B4-BE49-F238E27FC236}">
                    <a16:creationId xmlns:a16="http://schemas.microsoft.com/office/drawing/2014/main" id="{625617EE-827A-DC03-1943-CACE7A3B1E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49290" y="1514564"/>
                <a:ext cx="246938" cy="1514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110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Union</a:t>
                </a:r>
              </a:p>
            </p:txBody>
          </p:sp>
        </p:grpSp>
        <p:grpSp>
          <p:nvGrpSpPr>
            <p:cNvPr id="199" name="Group 15815">
              <a:extLst>
                <a:ext uri="{FF2B5EF4-FFF2-40B4-BE49-F238E27FC236}">
                  <a16:creationId xmlns:a16="http://schemas.microsoft.com/office/drawing/2014/main" id="{DA835F0E-FF79-5245-D170-DAC4243C11A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68743" y="748848"/>
              <a:ext cx="910567" cy="618423"/>
              <a:chOff x="4447159" y="759611"/>
              <a:chExt cx="854075" cy="597074"/>
            </a:xfrm>
            <a:noFill/>
          </p:grpSpPr>
          <p:sp>
            <p:nvSpPr>
              <p:cNvPr id="234" name="Freeform 830">
                <a:extLst>
                  <a:ext uri="{FF2B5EF4-FFF2-40B4-BE49-F238E27FC236}">
                    <a16:creationId xmlns:a16="http://schemas.microsoft.com/office/drawing/2014/main" id="{6BD19B9D-9013-387A-9A22-9F17ED063A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7159" y="759611"/>
                <a:ext cx="854075" cy="571500"/>
              </a:xfrm>
              <a:custGeom>
                <a:avLst/>
                <a:gdLst>
                  <a:gd name="T0" fmla="*/ 2147483647 w 504"/>
                  <a:gd name="T1" fmla="*/ 2147483647 h 324"/>
                  <a:gd name="T2" fmla="*/ 2147483647 w 504"/>
                  <a:gd name="T3" fmla="*/ 2147483647 h 324"/>
                  <a:gd name="T4" fmla="*/ 2147483647 w 504"/>
                  <a:gd name="T5" fmla="*/ 2147483647 h 324"/>
                  <a:gd name="T6" fmla="*/ 2147483647 w 504"/>
                  <a:gd name="T7" fmla="*/ 2147483647 h 324"/>
                  <a:gd name="T8" fmla="*/ 2147483647 w 504"/>
                  <a:gd name="T9" fmla="*/ 2147483647 h 324"/>
                  <a:gd name="T10" fmla="*/ 2147483647 w 504"/>
                  <a:gd name="T11" fmla="*/ 2147483647 h 324"/>
                  <a:gd name="T12" fmla="*/ 2147483647 w 504"/>
                  <a:gd name="T13" fmla="*/ 2147483647 h 324"/>
                  <a:gd name="T14" fmla="*/ 2147483647 w 504"/>
                  <a:gd name="T15" fmla="*/ 2147483647 h 324"/>
                  <a:gd name="T16" fmla="*/ 2147483647 w 504"/>
                  <a:gd name="T17" fmla="*/ 2147483647 h 324"/>
                  <a:gd name="T18" fmla="*/ 2147483647 w 504"/>
                  <a:gd name="T19" fmla="*/ 2147483647 h 324"/>
                  <a:gd name="T20" fmla="*/ 2147483647 w 504"/>
                  <a:gd name="T21" fmla="*/ 2147483647 h 324"/>
                  <a:gd name="T22" fmla="*/ 2147483647 w 504"/>
                  <a:gd name="T23" fmla="*/ 2147483647 h 324"/>
                  <a:gd name="T24" fmla="*/ 2147483647 w 504"/>
                  <a:gd name="T25" fmla="*/ 2147483647 h 324"/>
                  <a:gd name="T26" fmla="*/ 2147483647 w 504"/>
                  <a:gd name="T27" fmla="*/ 2147483647 h 324"/>
                  <a:gd name="T28" fmla="*/ 2147483647 w 504"/>
                  <a:gd name="T29" fmla="*/ 2147483647 h 324"/>
                  <a:gd name="T30" fmla="*/ 2147483647 w 504"/>
                  <a:gd name="T31" fmla="*/ 2147483647 h 324"/>
                  <a:gd name="T32" fmla="*/ 2147483647 w 504"/>
                  <a:gd name="T33" fmla="*/ 2147483647 h 324"/>
                  <a:gd name="T34" fmla="*/ 2147483647 w 504"/>
                  <a:gd name="T35" fmla="*/ 2147483647 h 324"/>
                  <a:gd name="T36" fmla="*/ 2147483647 w 504"/>
                  <a:gd name="T37" fmla="*/ 2147483647 h 324"/>
                  <a:gd name="T38" fmla="*/ 2147483647 w 504"/>
                  <a:gd name="T39" fmla="*/ 2147483647 h 324"/>
                  <a:gd name="T40" fmla="*/ 2147483647 w 504"/>
                  <a:gd name="T41" fmla="*/ 2147483647 h 324"/>
                  <a:gd name="T42" fmla="*/ 2147483647 w 504"/>
                  <a:gd name="T43" fmla="*/ 2147483647 h 324"/>
                  <a:gd name="T44" fmla="*/ 2147483647 w 504"/>
                  <a:gd name="T45" fmla="*/ 2147483647 h 324"/>
                  <a:gd name="T46" fmla="*/ 2147483647 w 504"/>
                  <a:gd name="T47" fmla="*/ 2147483647 h 324"/>
                  <a:gd name="T48" fmla="*/ 2147483647 w 504"/>
                  <a:gd name="T49" fmla="*/ 2147483647 h 324"/>
                  <a:gd name="T50" fmla="*/ 2147483647 w 504"/>
                  <a:gd name="T51" fmla="*/ 2147483647 h 324"/>
                  <a:gd name="T52" fmla="*/ 2147483647 w 504"/>
                  <a:gd name="T53" fmla="*/ 2147483647 h 324"/>
                  <a:gd name="T54" fmla="*/ 2147483647 w 504"/>
                  <a:gd name="T55" fmla="*/ 2147483647 h 324"/>
                  <a:gd name="T56" fmla="*/ 2147483647 w 504"/>
                  <a:gd name="T57" fmla="*/ 2147483647 h 324"/>
                  <a:gd name="T58" fmla="*/ 2147483647 w 504"/>
                  <a:gd name="T59" fmla="*/ 2147483647 h 324"/>
                  <a:gd name="T60" fmla="*/ 2147483647 w 504"/>
                  <a:gd name="T61" fmla="*/ 0 h 324"/>
                  <a:gd name="T62" fmla="*/ 2147483647 w 504"/>
                  <a:gd name="T63" fmla="*/ 2147483647 h 324"/>
                  <a:gd name="T64" fmla="*/ 2147483647 w 504"/>
                  <a:gd name="T65" fmla="*/ 2147483647 h 324"/>
                  <a:gd name="T66" fmla="*/ 2147483647 w 504"/>
                  <a:gd name="T67" fmla="*/ 2147483647 h 324"/>
                  <a:gd name="T68" fmla="*/ 2147483647 w 504"/>
                  <a:gd name="T69" fmla="*/ 2147483647 h 324"/>
                  <a:gd name="T70" fmla="*/ 2147483647 w 504"/>
                  <a:gd name="T71" fmla="*/ 2147483647 h 324"/>
                  <a:gd name="T72" fmla="*/ 0 w 504"/>
                  <a:gd name="T73" fmla="*/ 2147483647 h 324"/>
                  <a:gd name="T74" fmla="*/ 2147483647 w 504"/>
                  <a:gd name="T75" fmla="*/ 2147483647 h 324"/>
                  <a:gd name="T76" fmla="*/ 2147483647 w 504"/>
                  <a:gd name="T77" fmla="*/ 2147483647 h 324"/>
                  <a:gd name="T78" fmla="*/ 2147483647 w 504"/>
                  <a:gd name="T79" fmla="*/ 2147483647 h 324"/>
                  <a:gd name="T80" fmla="*/ 2147483647 w 504"/>
                  <a:gd name="T81" fmla="*/ 2147483647 h 32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0" t="0" r="r" b="b"/>
                <a:pathLst>
                  <a:path w="504" h="324">
                    <a:moveTo>
                      <a:pt x="23" y="314"/>
                    </a:moveTo>
                    <a:lnTo>
                      <a:pt x="478" y="324"/>
                    </a:lnTo>
                    <a:lnTo>
                      <a:pt x="479" y="317"/>
                    </a:lnTo>
                    <a:lnTo>
                      <a:pt x="487" y="308"/>
                    </a:lnTo>
                    <a:lnTo>
                      <a:pt x="502" y="299"/>
                    </a:lnTo>
                    <a:lnTo>
                      <a:pt x="504" y="274"/>
                    </a:lnTo>
                    <a:lnTo>
                      <a:pt x="502" y="265"/>
                    </a:lnTo>
                    <a:lnTo>
                      <a:pt x="496" y="259"/>
                    </a:lnTo>
                    <a:lnTo>
                      <a:pt x="503" y="199"/>
                    </a:lnTo>
                    <a:lnTo>
                      <a:pt x="502" y="186"/>
                    </a:lnTo>
                    <a:lnTo>
                      <a:pt x="479" y="91"/>
                    </a:lnTo>
                    <a:lnTo>
                      <a:pt x="446" y="52"/>
                    </a:lnTo>
                    <a:lnTo>
                      <a:pt x="362" y="102"/>
                    </a:lnTo>
                    <a:lnTo>
                      <a:pt x="364" y="123"/>
                    </a:lnTo>
                    <a:lnTo>
                      <a:pt x="375" y="122"/>
                    </a:lnTo>
                    <a:lnTo>
                      <a:pt x="386" y="124"/>
                    </a:lnTo>
                    <a:lnTo>
                      <a:pt x="386" y="141"/>
                    </a:lnTo>
                    <a:lnTo>
                      <a:pt x="370" y="145"/>
                    </a:lnTo>
                    <a:lnTo>
                      <a:pt x="349" y="139"/>
                    </a:lnTo>
                    <a:lnTo>
                      <a:pt x="337" y="139"/>
                    </a:lnTo>
                    <a:lnTo>
                      <a:pt x="327" y="139"/>
                    </a:lnTo>
                    <a:lnTo>
                      <a:pt x="327" y="126"/>
                    </a:lnTo>
                    <a:lnTo>
                      <a:pt x="334" y="115"/>
                    </a:lnTo>
                    <a:lnTo>
                      <a:pt x="327" y="96"/>
                    </a:lnTo>
                    <a:lnTo>
                      <a:pt x="343" y="72"/>
                    </a:lnTo>
                    <a:lnTo>
                      <a:pt x="341" y="52"/>
                    </a:lnTo>
                    <a:lnTo>
                      <a:pt x="351" y="41"/>
                    </a:lnTo>
                    <a:lnTo>
                      <a:pt x="347" y="28"/>
                    </a:lnTo>
                    <a:lnTo>
                      <a:pt x="362" y="22"/>
                    </a:lnTo>
                    <a:lnTo>
                      <a:pt x="358" y="10"/>
                    </a:lnTo>
                    <a:lnTo>
                      <a:pt x="98" y="0"/>
                    </a:lnTo>
                    <a:lnTo>
                      <a:pt x="72" y="26"/>
                    </a:lnTo>
                    <a:lnTo>
                      <a:pt x="62" y="58"/>
                    </a:lnTo>
                    <a:lnTo>
                      <a:pt x="62" y="82"/>
                    </a:lnTo>
                    <a:lnTo>
                      <a:pt x="67" y="111"/>
                    </a:lnTo>
                    <a:lnTo>
                      <a:pt x="32" y="123"/>
                    </a:lnTo>
                    <a:lnTo>
                      <a:pt x="0" y="139"/>
                    </a:lnTo>
                    <a:lnTo>
                      <a:pt x="14" y="179"/>
                    </a:lnTo>
                    <a:lnTo>
                      <a:pt x="4" y="219"/>
                    </a:lnTo>
                    <a:lnTo>
                      <a:pt x="16" y="227"/>
                    </a:lnTo>
                    <a:lnTo>
                      <a:pt x="23" y="314"/>
                    </a:lnTo>
                    <a:close/>
                  </a:path>
                </a:pathLst>
              </a:custGeom>
              <a:solidFill>
                <a:srgbClr val="00B050"/>
              </a:solidFill>
              <a:ln w="12700" cap="rnd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5" name="Rectangle 832">
                <a:extLst>
                  <a:ext uri="{FF2B5EF4-FFF2-40B4-BE49-F238E27FC236}">
                    <a16:creationId xmlns:a16="http://schemas.microsoft.com/office/drawing/2014/main" id="{1DEE3A21-33FE-B3B3-FA9A-024D8481DB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8293" y="902296"/>
                <a:ext cx="213614" cy="454389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endParaRPr lang="en-US" altLang="en-US" sz="11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110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York</a:t>
                </a:r>
              </a:p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110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 </a:t>
                </a:r>
              </a:p>
            </p:txBody>
          </p:sp>
        </p:grpSp>
        <p:grpSp>
          <p:nvGrpSpPr>
            <p:cNvPr id="200" name="Group 15814">
              <a:extLst>
                <a:ext uri="{FF2B5EF4-FFF2-40B4-BE49-F238E27FC236}">
                  <a16:creationId xmlns:a16="http://schemas.microsoft.com/office/drawing/2014/main" id="{BF872C45-57F2-CC37-68E2-B5DFC2A16D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283976" y="1322698"/>
              <a:ext cx="917337" cy="488347"/>
              <a:chOff x="4462249" y="1314450"/>
              <a:chExt cx="860425" cy="471488"/>
            </a:xfrm>
            <a:noFill/>
          </p:grpSpPr>
          <p:sp>
            <p:nvSpPr>
              <p:cNvPr id="232" name="Freeform 835">
                <a:extLst>
                  <a:ext uri="{FF2B5EF4-FFF2-40B4-BE49-F238E27FC236}">
                    <a16:creationId xmlns:a16="http://schemas.microsoft.com/office/drawing/2014/main" id="{5A6F2D61-9AFB-C5AC-7A61-F11BD2BF11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62249" y="1314450"/>
                <a:ext cx="860425" cy="471488"/>
              </a:xfrm>
              <a:custGeom>
                <a:avLst/>
                <a:gdLst>
                  <a:gd name="T0" fmla="*/ 2147483647 w 507"/>
                  <a:gd name="T1" fmla="*/ 0 h 266"/>
                  <a:gd name="T2" fmla="*/ 0 w 507"/>
                  <a:gd name="T3" fmla="*/ 2147483647 h 266"/>
                  <a:gd name="T4" fmla="*/ 2147483647 w 507"/>
                  <a:gd name="T5" fmla="*/ 2147483647 h 266"/>
                  <a:gd name="T6" fmla="*/ 2147483647 w 507"/>
                  <a:gd name="T7" fmla="*/ 2147483647 h 266"/>
                  <a:gd name="T8" fmla="*/ 2147483647 w 507"/>
                  <a:gd name="T9" fmla="*/ 2147483647 h 266"/>
                  <a:gd name="T10" fmla="*/ 2147483647 w 507"/>
                  <a:gd name="T11" fmla="*/ 2147483647 h 266"/>
                  <a:gd name="T12" fmla="*/ 2147483647 w 507"/>
                  <a:gd name="T13" fmla="*/ 2147483647 h 266"/>
                  <a:gd name="T14" fmla="*/ 2147483647 w 507"/>
                  <a:gd name="T15" fmla="*/ 2147483647 h 266"/>
                  <a:gd name="T16" fmla="*/ 2147483647 w 507"/>
                  <a:gd name="T17" fmla="*/ 2147483647 h 266"/>
                  <a:gd name="T18" fmla="*/ 2147483647 w 507"/>
                  <a:gd name="T19" fmla="*/ 2147483647 h 266"/>
                  <a:gd name="T20" fmla="*/ 2147483647 w 507"/>
                  <a:gd name="T21" fmla="*/ 2147483647 h 266"/>
                  <a:gd name="T22" fmla="*/ 2147483647 w 507"/>
                  <a:gd name="T23" fmla="*/ 2147483647 h 266"/>
                  <a:gd name="T24" fmla="*/ 2147483647 w 507"/>
                  <a:gd name="T25" fmla="*/ 2147483647 h 266"/>
                  <a:gd name="T26" fmla="*/ 2147483647 w 507"/>
                  <a:gd name="T27" fmla="*/ 2147483647 h 266"/>
                  <a:gd name="T28" fmla="*/ 2147483647 w 507"/>
                  <a:gd name="T29" fmla="*/ 2147483647 h 266"/>
                  <a:gd name="T30" fmla="*/ 2147483647 w 507"/>
                  <a:gd name="T31" fmla="*/ 2147483647 h 266"/>
                  <a:gd name="T32" fmla="*/ 2147483647 w 507"/>
                  <a:gd name="T33" fmla="*/ 2147483647 h 266"/>
                  <a:gd name="T34" fmla="*/ 2147483647 w 507"/>
                  <a:gd name="T35" fmla="*/ 2147483647 h 266"/>
                  <a:gd name="T36" fmla="*/ 2147483647 w 507"/>
                  <a:gd name="T37" fmla="*/ 0 h 26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507" h="266">
                    <a:moveTo>
                      <a:pt x="15" y="0"/>
                    </a:moveTo>
                    <a:lnTo>
                      <a:pt x="0" y="15"/>
                    </a:lnTo>
                    <a:lnTo>
                      <a:pt x="18" y="25"/>
                    </a:lnTo>
                    <a:lnTo>
                      <a:pt x="18" y="86"/>
                    </a:lnTo>
                    <a:lnTo>
                      <a:pt x="6" y="87"/>
                    </a:lnTo>
                    <a:lnTo>
                      <a:pt x="1" y="92"/>
                    </a:lnTo>
                    <a:lnTo>
                      <a:pt x="13" y="105"/>
                    </a:lnTo>
                    <a:lnTo>
                      <a:pt x="27" y="142"/>
                    </a:lnTo>
                    <a:lnTo>
                      <a:pt x="36" y="165"/>
                    </a:lnTo>
                    <a:lnTo>
                      <a:pt x="51" y="170"/>
                    </a:lnTo>
                    <a:lnTo>
                      <a:pt x="59" y="217"/>
                    </a:lnTo>
                    <a:lnTo>
                      <a:pt x="61" y="250"/>
                    </a:lnTo>
                    <a:lnTo>
                      <a:pt x="490" y="266"/>
                    </a:lnTo>
                    <a:lnTo>
                      <a:pt x="495" y="233"/>
                    </a:lnTo>
                    <a:lnTo>
                      <a:pt x="487" y="161"/>
                    </a:lnTo>
                    <a:lnTo>
                      <a:pt x="495" y="135"/>
                    </a:lnTo>
                    <a:lnTo>
                      <a:pt x="507" y="107"/>
                    </a:lnTo>
                    <a:lnTo>
                      <a:pt x="472" y="1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B050"/>
              </a:solidFill>
              <a:ln w="12700" cap="rnd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3" name="Rectangle 837">
                <a:extLst>
                  <a:ext uri="{FF2B5EF4-FFF2-40B4-BE49-F238E27FC236}">
                    <a16:creationId xmlns:a16="http://schemas.microsoft.com/office/drawing/2014/main" id="{8C4C4916-0F3A-0314-F28D-6985AC3CD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3465" y="1488881"/>
                <a:ext cx="523563" cy="1514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110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Chester</a:t>
                </a:r>
              </a:p>
            </p:txBody>
          </p:sp>
        </p:grpSp>
        <p:grpSp>
          <p:nvGrpSpPr>
            <p:cNvPr id="201" name="Group 15810">
              <a:extLst>
                <a:ext uri="{FF2B5EF4-FFF2-40B4-BE49-F238E27FC236}">
                  <a16:creationId xmlns:a16="http://schemas.microsoft.com/office/drawing/2014/main" id="{271490DA-1FDA-B599-48FD-2BA9A5C39EA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77618" y="1704167"/>
              <a:ext cx="836097" cy="942164"/>
              <a:chOff x="5300662" y="1683118"/>
              <a:chExt cx="784225" cy="909638"/>
            </a:xfrm>
            <a:noFill/>
          </p:grpSpPr>
          <p:sp>
            <p:nvSpPr>
              <p:cNvPr id="230" name="Freeform 840">
                <a:extLst>
                  <a:ext uri="{FF2B5EF4-FFF2-40B4-BE49-F238E27FC236}">
                    <a16:creationId xmlns:a16="http://schemas.microsoft.com/office/drawing/2014/main" id="{BEB6C7B0-DAA5-AB53-05F7-451C07109A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0662" y="1683118"/>
                <a:ext cx="784225" cy="909638"/>
              </a:xfrm>
              <a:custGeom>
                <a:avLst/>
                <a:gdLst>
                  <a:gd name="T0" fmla="*/ 0 w 462"/>
                  <a:gd name="T1" fmla="*/ 2147483647 h 515"/>
                  <a:gd name="T2" fmla="*/ 2147483647 w 462"/>
                  <a:gd name="T3" fmla="*/ 2147483647 h 515"/>
                  <a:gd name="T4" fmla="*/ 2147483647 w 462"/>
                  <a:gd name="T5" fmla="*/ 2147483647 h 515"/>
                  <a:gd name="T6" fmla="*/ 2147483647 w 462"/>
                  <a:gd name="T7" fmla="*/ 2147483647 h 515"/>
                  <a:gd name="T8" fmla="*/ 2147483647 w 462"/>
                  <a:gd name="T9" fmla="*/ 2147483647 h 515"/>
                  <a:gd name="T10" fmla="*/ 2147483647 w 462"/>
                  <a:gd name="T11" fmla="*/ 2147483647 h 515"/>
                  <a:gd name="T12" fmla="*/ 2147483647 w 462"/>
                  <a:gd name="T13" fmla="*/ 2147483647 h 515"/>
                  <a:gd name="T14" fmla="*/ 2147483647 w 462"/>
                  <a:gd name="T15" fmla="*/ 2147483647 h 515"/>
                  <a:gd name="T16" fmla="*/ 2147483647 w 462"/>
                  <a:gd name="T17" fmla="*/ 2147483647 h 515"/>
                  <a:gd name="T18" fmla="*/ 2147483647 w 462"/>
                  <a:gd name="T19" fmla="*/ 2147483647 h 515"/>
                  <a:gd name="T20" fmla="*/ 2147483647 w 462"/>
                  <a:gd name="T21" fmla="*/ 2147483647 h 515"/>
                  <a:gd name="T22" fmla="*/ 2147483647 w 462"/>
                  <a:gd name="T23" fmla="*/ 2147483647 h 515"/>
                  <a:gd name="T24" fmla="*/ 2147483647 w 462"/>
                  <a:gd name="T25" fmla="*/ 2147483647 h 515"/>
                  <a:gd name="T26" fmla="*/ 2147483647 w 462"/>
                  <a:gd name="T27" fmla="*/ 2147483647 h 515"/>
                  <a:gd name="T28" fmla="*/ 2147483647 w 462"/>
                  <a:gd name="T29" fmla="*/ 2147483647 h 515"/>
                  <a:gd name="T30" fmla="*/ 2147483647 w 462"/>
                  <a:gd name="T31" fmla="*/ 2147483647 h 515"/>
                  <a:gd name="T32" fmla="*/ 2147483647 w 462"/>
                  <a:gd name="T33" fmla="*/ 2147483647 h 515"/>
                  <a:gd name="T34" fmla="*/ 2147483647 w 462"/>
                  <a:gd name="T35" fmla="*/ 2147483647 h 515"/>
                  <a:gd name="T36" fmla="*/ 2147483647 w 462"/>
                  <a:gd name="T37" fmla="*/ 2147483647 h 515"/>
                  <a:gd name="T38" fmla="*/ 2147483647 w 462"/>
                  <a:gd name="T39" fmla="*/ 2147483647 h 515"/>
                  <a:gd name="T40" fmla="*/ 2147483647 w 462"/>
                  <a:gd name="T41" fmla="*/ 2147483647 h 515"/>
                  <a:gd name="T42" fmla="*/ 2147483647 w 462"/>
                  <a:gd name="T43" fmla="*/ 2147483647 h 515"/>
                  <a:gd name="T44" fmla="*/ 2147483647 w 462"/>
                  <a:gd name="T45" fmla="*/ 2147483647 h 515"/>
                  <a:gd name="T46" fmla="*/ 2147483647 w 462"/>
                  <a:gd name="T47" fmla="*/ 2147483647 h 515"/>
                  <a:gd name="T48" fmla="*/ 2147483647 w 462"/>
                  <a:gd name="T49" fmla="*/ 2147483647 h 515"/>
                  <a:gd name="T50" fmla="*/ 2147483647 w 462"/>
                  <a:gd name="T51" fmla="*/ 2147483647 h 515"/>
                  <a:gd name="T52" fmla="*/ 2147483647 w 462"/>
                  <a:gd name="T53" fmla="*/ 2147483647 h 515"/>
                  <a:gd name="T54" fmla="*/ 2147483647 w 462"/>
                  <a:gd name="T55" fmla="*/ 2147483647 h 515"/>
                  <a:gd name="T56" fmla="*/ 2147483647 w 462"/>
                  <a:gd name="T57" fmla="*/ 2147483647 h 515"/>
                  <a:gd name="T58" fmla="*/ 2147483647 w 462"/>
                  <a:gd name="T59" fmla="*/ 2147483647 h 515"/>
                  <a:gd name="T60" fmla="*/ 2147483647 w 462"/>
                  <a:gd name="T61" fmla="*/ 0 h 515"/>
                  <a:gd name="T62" fmla="*/ 2147483647 w 462"/>
                  <a:gd name="T63" fmla="*/ 2147483647 h 515"/>
                  <a:gd name="T64" fmla="*/ 2147483647 w 462"/>
                  <a:gd name="T65" fmla="*/ 2147483647 h 515"/>
                  <a:gd name="T66" fmla="*/ 2147483647 w 462"/>
                  <a:gd name="T67" fmla="*/ 2147483647 h 515"/>
                  <a:gd name="T68" fmla="*/ 0 w 462"/>
                  <a:gd name="T69" fmla="*/ 2147483647 h 515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462" h="515">
                    <a:moveTo>
                      <a:pt x="0" y="139"/>
                    </a:moveTo>
                    <a:lnTo>
                      <a:pt x="13" y="161"/>
                    </a:lnTo>
                    <a:lnTo>
                      <a:pt x="21" y="183"/>
                    </a:lnTo>
                    <a:lnTo>
                      <a:pt x="67" y="186"/>
                    </a:lnTo>
                    <a:lnTo>
                      <a:pt x="82" y="201"/>
                    </a:lnTo>
                    <a:lnTo>
                      <a:pt x="82" y="218"/>
                    </a:lnTo>
                    <a:lnTo>
                      <a:pt x="27" y="349"/>
                    </a:lnTo>
                    <a:lnTo>
                      <a:pt x="7" y="407"/>
                    </a:lnTo>
                    <a:lnTo>
                      <a:pt x="131" y="515"/>
                    </a:lnTo>
                    <a:lnTo>
                      <a:pt x="165" y="504"/>
                    </a:lnTo>
                    <a:lnTo>
                      <a:pt x="188" y="492"/>
                    </a:lnTo>
                    <a:lnTo>
                      <a:pt x="205" y="477"/>
                    </a:lnTo>
                    <a:lnTo>
                      <a:pt x="233" y="485"/>
                    </a:lnTo>
                    <a:lnTo>
                      <a:pt x="307" y="415"/>
                    </a:lnTo>
                    <a:lnTo>
                      <a:pt x="321" y="400"/>
                    </a:lnTo>
                    <a:lnTo>
                      <a:pt x="329" y="406"/>
                    </a:lnTo>
                    <a:lnTo>
                      <a:pt x="337" y="380"/>
                    </a:lnTo>
                    <a:lnTo>
                      <a:pt x="361" y="331"/>
                    </a:lnTo>
                    <a:lnTo>
                      <a:pt x="356" y="318"/>
                    </a:lnTo>
                    <a:lnTo>
                      <a:pt x="350" y="301"/>
                    </a:lnTo>
                    <a:lnTo>
                      <a:pt x="422" y="291"/>
                    </a:lnTo>
                    <a:lnTo>
                      <a:pt x="405" y="256"/>
                    </a:lnTo>
                    <a:lnTo>
                      <a:pt x="447" y="252"/>
                    </a:lnTo>
                    <a:lnTo>
                      <a:pt x="450" y="238"/>
                    </a:lnTo>
                    <a:lnTo>
                      <a:pt x="462" y="233"/>
                    </a:lnTo>
                    <a:lnTo>
                      <a:pt x="456" y="188"/>
                    </a:lnTo>
                    <a:lnTo>
                      <a:pt x="441" y="171"/>
                    </a:lnTo>
                    <a:lnTo>
                      <a:pt x="431" y="159"/>
                    </a:lnTo>
                    <a:lnTo>
                      <a:pt x="422" y="92"/>
                    </a:lnTo>
                    <a:lnTo>
                      <a:pt x="397" y="47"/>
                    </a:lnTo>
                    <a:lnTo>
                      <a:pt x="369" y="0"/>
                    </a:lnTo>
                    <a:lnTo>
                      <a:pt x="185" y="76"/>
                    </a:lnTo>
                    <a:lnTo>
                      <a:pt x="173" y="52"/>
                    </a:lnTo>
                    <a:lnTo>
                      <a:pt x="163" y="14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9999FF"/>
              </a:solidFill>
              <a:ln w="12700" cap="rnd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1" name="Rectangle 842">
                <a:extLst>
                  <a:ext uri="{FF2B5EF4-FFF2-40B4-BE49-F238E27FC236}">
                    <a16:creationId xmlns:a16="http://schemas.microsoft.com/office/drawing/2014/main" id="{05453404-132A-40D3-4722-A9926051CE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5861" y="2030424"/>
                <a:ext cx="367779" cy="1514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110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Kershaw</a:t>
                </a:r>
              </a:p>
            </p:txBody>
          </p:sp>
        </p:grpSp>
        <p:sp>
          <p:nvSpPr>
            <p:cNvPr id="202" name="Rectangle 850">
              <a:extLst>
                <a:ext uri="{FF2B5EF4-FFF2-40B4-BE49-F238E27FC236}">
                  <a16:creationId xmlns:a16="http://schemas.microsoft.com/office/drawing/2014/main" id="{8CB9BDC0-65BD-4DA2-EFD6-8D0999CBB5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5578" y="3290882"/>
              <a:ext cx="627918" cy="157849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  <a:defRPr/>
              </a:pPr>
              <a:endParaRPr lang="en-US" altLang="en-US" sz="11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3" name="Group 15811">
              <a:extLst>
                <a:ext uri="{FF2B5EF4-FFF2-40B4-BE49-F238E27FC236}">
                  <a16:creationId xmlns:a16="http://schemas.microsoft.com/office/drawing/2014/main" id="{C2133DA0-7983-50E9-147F-2B3A7E6FD9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22745" y="1358873"/>
              <a:ext cx="1139056" cy="774449"/>
              <a:chOff x="5717755" y="1348957"/>
              <a:chExt cx="1068388" cy="747713"/>
            </a:xfrm>
            <a:noFill/>
          </p:grpSpPr>
          <p:sp>
            <p:nvSpPr>
              <p:cNvPr id="228" name="Freeform 806">
                <a:extLst>
                  <a:ext uri="{FF2B5EF4-FFF2-40B4-BE49-F238E27FC236}">
                    <a16:creationId xmlns:a16="http://schemas.microsoft.com/office/drawing/2014/main" id="{BDFF6F7D-1FA1-E771-8BD2-7989810EAC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7755" y="1348957"/>
                <a:ext cx="1068388" cy="747713"/>
              </a:xfrm>
              <a:custGeom>
                <a:avLst/>
                <a:gdLst>
                  <a:gd name="T0" fmla="*/ 0 w 629"/>
                  <a:gd name="T1" fmla="*/ 0 h 424"/>
                  <a:gd name="T2" fmla="*/ 2147483647 w 629"/>
                  <a:gd name="T3" fmla="*/ 2147483647 h 424"/>
                  <a:gd name="T4" fmla="*/ 2147483647 w 629"/>
                  <a:gd name="T5" fmla="*/ 2147483647 h 424"/>
                  <a:gd name="T6" fmla="*/ 2147483647 w 629"/>
                  <a:gd name="T7" fmla="*/ 2147483647 h 424"/>
                  <a:gd name="T8" fmla="*/ 2147483647 w 629"/>
                  <a:gd name="T9" fmla="*/ 2147483647 h 424"/>
                  <a:gd name="T10" fmla="*/ 2147483647 w 629"/>
                  <a:gd name="T11" fmla="*/ 2147483647 h 424"/>
                  <a:gd name="T12" fmla="*/ 2147483647 w 629"/>
                  <a:gd name="T13" fmla="*/ 2147483647 h 424"/>
                  <a:gd name="T14" fmla="*/ 2147483647 w 629"/>
                  <a:gd name="T15" fmla="*/ 2147483647 h 424"/>
                  <a:gd name="T16" fmla="*/ 2147483647 w 629"/>
                  <a:gd name="T17" fmla="*/ 2147483647 h 424"/>
                  <a:gd name="T18" fmla="*/ 2147483647 w 629"/>
                  <a:gd name="T19" fmla="*/ 2147483647 h 424"/>
                  <a:gd name="T20" fmla="*/ 2147483647 w 629"/>
                  <a:gd name="T21" fmla="*/ 2147483647 h 424"/>
                  <a:gd name="T22" fmla="*/ 2147483647 w 629"/>
                  <a:gd name="T23" fmla="*/ 2147483647 h 424"/>
                  <a:gd name="T24" fmla="*/ 2147483647 w 629"/>
                  <a:gd name="T25" fmla="*/ 2147483647 h 424"/>
                  <a:gd name="T26" fmla="*/ 2147483647 w 629"/>
                  <a:gd name="T27" fmla="*/ 2147483647 h 424"/>
                  <a:gd name="T28" fmla="*/ 2147483647 w 629"/>
                  <a:gd name="T29" fmla="*/ 2147483647 h 424"/>
                  <a:gd name="T30" fmla="*/ 2147483647 w 629"/>
                  <a:gd name="T31" fmla="*/ 2147483647 h 424"/>
                  <a:gd name="T32" fmla="*/ 2147483647 w 629"/>
                  <a:gd name="T33" fmla="*/ 2147483647 h 424"/>
                  <a:gd name="T34" fmla="*/ 2147483647 w 629"/>
                  <a:gd name="T35" fmla="*/ 2147483647 h 424"/>
                  <a:gd name="T36" fmla="*/ 2147483647 w 629"/>
                  <a:gd name="T37" fmla="*/ 2147483647 h 424"/>
                  <a:gd name="T38" fmla="*/ 2147483647 w 629"/>
                  <a:gd name="T39" fmla="*/ 2147483647 h 424"/>
                  <a:gd name="T40" fmla="*/ 2147483647 w 629"/>
                  <a:gd name="T41" fmla="*/ 2147483647 h 424"/>
                  <a:gd name="T42" fmla="*/ 2147483647 w 629"/>
                  <a:gd name="T43" fmla="*/ 2147483647 h 424"/>
                  <a:gd name="T44" fmla="*/ 2147483647 w 629"/>
                  <a:gd name="T45" fmla="*/ 2147483647 h 424"/>
                  <a:gd name="T46" fmla="*/ 2147483647 w 629"/>
                  <a:gd name="T47" fmla="*/ 2147483647 h 424"/>
                  <a:gd name="T48" fmla="*/ 2147483647 w 629"/>
                  <a:gd name="T49" fmla="*/ 2147483647 h 424"/>
                  <a:gd name="T50" fmla="*/ 2147483647 w 629"/>
                  <a:gd name="T51" fmla="*/ 2147483647 h 424"/>
                  <a:gd name="T52" fmla="*/ 2147483647 w 629"/>
                  <a:gd name="T53" fmla="*/ 2147483647 h 424"/>
                  <a:gd name="T54" fmla="*/ 2147483647 w 629"/>
                  <a:gd name="T55" fmla="*/ 0 h 424"/>
                  <a:gd name="T56" fmla="*/ 0 w 629"/>
                  <a:gd name="T57" fmla="*/ 0 h 42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629" h="424">
                    <a:moveTo>
                      <a:pt x="0" y="0"/>
                    </a:moveTo>
                    <a:lnTo>
                      <a:pt x="65" y="90"/>
                    </a:lnTo>
                    <a:lnTo>
                      <a:pt x="92" y="114"/>
                    </a:lnTo>
                    <a:lnTo>
                      <a:pt x="110" y="149"/>
                    </a:lnTo>
                    <a:lnTo>
                      <a:pt x="124" y="191"/>
                    </a:lnTo>
                    <a:lnTo>
                      <a:pt x="152" y="238"/>
                    </a:lnTo>
                    <a:lnTo>
                      <a:pt x="177" y="282"/>
                    </a:lnTo>
                    <a:lnTo>
                      <a:pt x="185" y="349"/>
                    </a:lnTo>
                    <a:lnTo>
                      <a:pt x="196" y="362"/>
                    </a:lnTo>
                    <a:lnTo>
                      <a:pt x="211" y="379"/>
                    </a:lnTo>
                    <a:lnTo>
                      <a:pt x="217" y="424"/>
                    </a:lnTo>
                    <a:lnTo>
                      <a:pt x="393" y="320"/>
                    </a:lnTo>
                    <a:lnTo>
                      <a:pt x="395" y="307"/>
                    </a:lnTo>
                    <a:lnTo>
                      <a:pt x="429" y="310"/>
                    </a:lnTo>
                    <a:lnTo>
                      <a:pt x="457" y="287"/>
                    </a:lnTo>
                    <a:lnTo>
                      <a:pt x="474" y="305"/>
                    </a:lnTo>
                    <a:lnTo>
                      <a:pt x="513" y="305"/>
                    </a:lnTo>
                    <a:lnTo>
                      <a:pt x="523" y="294"/>
                    </a:lnTo>
                    <a:lnTo>
                      <a:pt x="578" y="275"/>
                    </a:lnTo>
                    <a:lnTo>
                      <a:pt x="587" y="266"/>
                    </a:lnTo>
                    <a:lnTo>
                      <a:pt x="593" y="247"/>
                    </a:lnTo>
                    <a:lnTo>
                      <a:pt x="598" y="213"/>
                    </a:lnTo>
                    <a:lnTo>
                      <a:pt x="629" y="181"/>
                    </a:lnTo>
                    <a:lnTo>
                      <a:pt x="613" y="144"/>
                    </a:lnTo>
                    <a:lnTo>
                      <a:pt x="558" y="127"/>
                    </a:lnTo>
                    <a:lnTo>
                      <a:pt x="534" y="43"/>
                    </a:lnTo>
                    <a:lnTo>
                      <a:pt x="506" y="35"/>
                    </a:lnTo>
                    <a:lnTo>
                      <a:pt x="4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50"/>
              </a:solidFill>
              <a:ln w="12700" cap="rnd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9" name="Rectangle 888">
                <a:extLst>
                  <a:ext uri="{FF2B5EF4-FFF2-40B4-BE49-F238E27FC236}">
                    <a16:creationId xmlns:a16="http://schemas.microsoft.com/office/drawing/2014/main" id="{6FAF2C8E-A59B-8B70-7F01-B251F8AC67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76718" y="1537868"/>
                <a:ext cx="504382" cy="1514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110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Chesterfield</a:t>
                </a:r>
              </a:p>
            </p:txBody>
          </p:sp>
        </p:grpSp>
        <p:sp>
          <p:nvSpPr>
            <p:cNvPr id="204" name="Freeform 983">
              <a:extLst>
                <a:ext uri="{FF2B5EF4-FFF2-40B4-BE49-F238E27FC236}">
                  <a16:creationId xmlns:a16="http://schemas.microsoft.com/office/drawing/2014/main" id="{3F62F2E3-6C92-85C1-6169-29937738F752}"/>
                </a:ext>
              </a:extLst>
            </p:cNvPr>
            <p:cNvSpPr>
              <a:spLocks/>
            </p:cNvSpPr>
            <p:nvPr/>
          </p:nvSpPr>
          <p:spPr bwMode="auto">
            <a:xfrm>
              <a:off x="7167732" y="4073550"/>
              <a:ext cx="79548" cy="65771"/>
            </a:xfrm>
            <a:custGeom>
              <a:avLst/>
              <a:gdLst>
                <a:gd name="T0" fmla="*/ 0 w 43"/>
                <a:gd name="T1" fmla="*/ 2147483646 h 36"/>
                <a:gd name="T2" fmla="*/ 2147483646 w 43"/>
                <a:gd name="T3" fmla="*/ 0 h 36"/>
                <a:gd name="T4" fmla="*/ 2147483646 w 43"/>
                <a:gd name="T5" fmla="*/ 2147483646 h 36"/>
                <a:gd name="T6" fmla="*/ 0 w 43"/>
                <a:gd name="T7" fmla="*/ 2147483646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3" h="36">
                  <a:moveTo>
                    <a:pt x="0" y="23"/>
                  </a:moveTo>
                  <a:lnTo>
                    <a:pt x="20" y="0"/>
                  </a:lnTo>
                  <a:lnTo>
                    <a:pt x="43" y="36"/>
                  </a:lnTo>
                  <a:lnTo>
                    <a:pt x="0" y="23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en-US" sz="11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5" name="Group 15828">
              <a:extLst>
                <a:ext uri="{FF2B5EF4-FFF2-40B4-BE49-F238E27FC236}">
                  <a16:creationId xmlns:a16="http://schemas.microsoft.com/office/drawing/2014/main" id="{21A96442-7D6E-68F2-948F-73705650A76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78502" y="868881"/>
              <a:ext cx="692234" cy="769515"/>
              <a:chOff x="2487106" y="876322"/>
              <a:chExt cx="649288" cy="742950"/>
            </a:xfrm>
            <a:noFill/>
          </p:grpSpPr>
          <p:sp>
            <p:nvSpPr>
              <p:cNvPr id="226" name="Freeform 693">
                <a:extLst>
                  <a:ext uri="{FF2B5EF4-FFF2-40B4-BE49-F238E27FC236}">
                    <a16:creationId xmlns:a16="http://schemas.microsoft.com/office/drawing/2014/main" id="{A798C46B-D0E2-7D1A-0B97-D4F20717B4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7106" y="876322"/>
                <a:ext cx="649288" cy="742950"/>
              </a:xfrm>
              <a:custGeom>
                <a:avLst/>
                <a:gdLst>
                  <a:gd name="T0" fmla="*/ 2147483647 w 382"/>
                  <a:gd name="T1" fmla="*/ 2147483647 h 421"/>
                  <a:gd name="T2" fmla="*/ 0 w 382"/>
                  <a:gd name="T3" fmla="*/ 2147483647 h 421"/>
                  <a:gd name="T4" fmla="*/ 2147483647 w 382"/>
                  <a:gd name="T5" fmla="*/ 2147483647 h 421"/>
                  <a:gd name="T6" fmla="*/ 2147483647 w 382"/>
                  <a:gd name="T7" fmla="*/ 2147483647 h 421"/>
                  <a:gd name="T8" fmla="*/ 2147483647 w 382"/>
                  <a:gd name="T9" fmla="*/ 2147483647 h 421"/>
                  <a:gd name="T10" fmla="*/ 2147483647 w 382"/>
                  <a:gd name="T11" fmla="*/ 2147483647 h 421"/>
                  <a:gd name="T12" fmla="*/ 2147483647 w 382"/>
                  <a:gd name="T13" fmla="*/ 2147483647 h 421"/>
                  <a:gd name="T14" fmla="*/ 2147483647 w 382"/>
                  <a:gd name="T15" fmla="*/ 2147483647 h 421"/>
                  <a:gd name="T16" fmla="*/ 2147483647 w 382"/>
                  <a:gd name="T17" fmla="*/ 2147483647 h 421"/>
                  <a:gd name="T18" fmla="*/ 2147483647 w 382"/>
                  <a:gd name="T19" fmla="*/ 2147483647 h 421"/>
                  <a:gd name="T20" fmla="*/ 2147483647 w 382"/>
                  <a:gd name="T21" fmla="*/ 2147483647 h 421"/>
                  <a:gd name="T22" fmla="*/ 2147483647 w 382"/>
                  <a:gd name="T23" fmla="*/ 2147483647 h 421"/>
                  <a:gd name="T24" fmla="*/ 2147483647 w 382"/>
                  <a:gd name="T25" fmla="*/ 2147483647 h 421"/>
                  <a:gd name="T26" fmla="*/ 2147483647 w 382"/>
                  <a:gd name="T27" fmla="*/ 2147483647 h 421"/>
                  <a:gd name="T28" fmla="*/ 2147483647 w 382"/>
                  <a:gd name="T29" fmla="*/ 2147483647 h 421"/>
                  <a:gd name="T30" fmla="*/ 2147483647 w 382"/>
                  <a:gd name="T31" fmla="*/ 2147483647 h 421"/>
                  <a:gd name="T32" fmla="*/ 2147483647 w 382"/>
                  <a:gd name="T33" fmla="*/ 2147483647 h 421"/>
                  <a:gd name="T34" fmla="*/ 2147483647 w 382"/>
                  <a:gd name="T35" fmla="*/ 2147483647 h 421"/>
                  <a:gd name="T36" fmla="*/ 2147483647 w 382"/>
                  <a:gd name="T37" fmla="*/ 2147483647 h 421"/>
                  <a:gd name="T38" fmla="*/ 2147483647 w 382"/>
                  <a:gd name="T39" fmla="*/ 2147483647 h 421"/>
                  <a:gd name="T40" fmla="*/ 2147483647 w 382"/>
                  <a:gd name="T41" fmla="*/ 2147483647 h 421"/>
                  <a:gd name="T42" fmla="*/ 2147483647 w 382"/>
                  <a:gd name="T43" fmla="*/ 2147483647 h 421"/>
                  <a:gd name="T44" fmla="*/ 2147483647 w 382"/>
                  <a:gd name="T45" fmla="*/ 2147483647 h 421"/>
                  <a:gd name="T46" fmla="*/ 2147483647 w 382"/>
                  <a:gd name="T47" fmla="*/ 2147483647 h 421"/>
                  <a:gd name="T48" fmla="*/ 2147483647 w 382"/>
                  <a:gd name="T49" fmla="*/ 2147483647 h 421"/>
                  <a:gd name="T50" fmla="*/ 2147483647 w 382"/>
                  <a:gd name="T51" fmla="*/ 2147483647 h 421"/>
                  <a:gd name="T52" fmla="*/ 2147483647 w 382"/>
                  <a:gd name="T53" fmla="*/ 2147483647 h 421"/>
                  <a:gd name="T54" fmla="*/ 2147483647 w 382"/>
                  <a:gd name="T55" fmla="*/ 2147483647 h 421"/>
                  <a:gd name="T56" fmla="*/ 2147483647 w 382"/>
                  <a:gd name="T57" fmla="*/ 0 h 421"/>
                  <a:gd name="T58" fmla="*/ 2147483647 w 382"/>
                  <a:gd name="T59" fmla="*/ 2147483647 h 421"/>
                  <a:gd name="T60" fmla="*/ 2147483647 w 382"/>
                  <a:gd name="T61" fmla="*/ 2147483647 h 421"/>
                  <a:gd name="T62" fmla="*/ 2147483647 w 382"/>
                  <a:gd name="T63" fmla="*/ 2147483647 h 421"/>
                  <a:gd name="T64" fmla="*/ 2147483647 w 382"/>
                  <a:gd name="T65" fmla="*/ 2147483647 h 421"/>
                  <a:gd name="T66" fmla="*/ 2147483647 w 382"/>
                  <a:gd name="T67" fmla="*/ 2147483647 h 421"/>
                  <a:gd name="T68" fmla="*/ 2147483647 w 382"/>
                  <a:gd name="T69" fmla="*/ 2147483647 h 421"/>
                  <a:gd name="T70" fmla="*/ 2147483647 w 382"/>
                  <a:gd name="T71" fmla="*/ 2147483647 h 421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0" t="0" r="r" b="b"/>
                <a:pathLst>
                  <a:path w="382" h="421">
                    <a:moveTo>
                      <a:pt x="33" y="31"/>
                    </a:moveTo>
                    <a:lnTo>
                      <a:pt x="0" y="97"/>
                    </a:lnTo>
                    <a:lnTo>
                      <a:pt x="5" y="109"/>
                    </a:lnTo>
                    <a:lnTo>
                      <a:pt x="35" y="148"/>
                    </a:lnTo>
                    <a:lnTo>
                      <a:pt x="26" y="224"/>
                    </a:lnTo>
                    <a:lnTo>
                      <a:pt x="20" y="240"/>
                    </a:lnTo>
                    <a:lnTo>
                      <a:pt x="33" y="279"/>
                    </a:lnTo>
                    <a:lnTo>
                      <a:pt x="37" y="291"/>
                    </a:lnTo>
                    <a:lnTo>
                      <a:pt x="33" y="324"/>
                    </a:lnTo>
                    <a:lnTo>
                      <a:pt x="70" y="347"/>
                    </a:lnTo>
                    <a:lnTo>
                      <a:pt x="65" y="421"/>
                    </a:lnTo>
                    <a:lnTo>
                      <a:pt x="95" y="397"/>
                    </a:lnTo>
                    <a:lnTo>
                      <a:pt x="138" y="372"/>
                    </a:lnTo>
                    <a:lnTo>
                      <a:pt x="182" y="355"/>
                    </a:lnTo>
                    <a:lnTo>
                      <a:pt x="367" y="260"/>
                    </a:lnTo>
                    <a:lnTo>
                      <a:pt x="373" y="245"/>
                    </a:lnTo>
                    <a:lnTo>
                      <a:pt x="380" y="228"/>
                    </a:lnTo>
                    <a:lnTo>
                      <a:pt x="382" y="209"/>
                    </a:lnTo>
                    <a:lnTo>
                      <a:pt x="370" y="189"/>
                    </a:lnTo>
                    <a:lnTo>
                      <a:pt x="367" y="168"/>
                    </a:lnTo>
                    <a:lnTo>
                      <a:pt x="333" y="156"/>
                    </a:lnTo>
                    <a:lnTo>
                      <a:pt x="335" y="128"/>
                    </a:lnTo>
                    <a:lnTo>
                      <a:pt x="316" y="71"/>
                    </a:lnTo>
                    <a:lnTo>
                      <a:pt x="281" y="69"/>
                    </a:lnTo>
                    <a:lnTo>
                      <a:pt x="281" y="35"/>
                    </a:lnTo>
                    <a:lnTo>
                      <a:pt x="290" y="28"/>
                    </a:lnTo>
                    <a:lnTo>
                      <a:pt x="298" y="23"/>
                    </a:lnTo>
                    <a:lnTo>
                      <a:pt x="310" y="20"/>
                    </a:lnTo>
                    <a:lnTo>
                      <a:pt x="305" y="0"/>
                    </a:lnTo>
                    <a:lnTo>
                      <a:pt x="251" y="5"/>
                    </a:lnTo>
                    <a:lnTo>
                      <a:pt x="221" y="8"/>
                    </a:lnTo>
                    <a:lnTo>
                      <a:pt x="190" y="18"/>
                    </a:lnTo>
                    <a:lnTo>
                      <a:pt x="159" y="20"/>
                    </a:lnTo>
                    <a:lnTo>
                      <a:pt x="138" y="16"/>
                    </a:lnTo>
                    <a:lnTo>
                      <a:pt x="128" y="5"/>
                    </a:lnTo>
                    <a:lnTo>
                      <a:pt x="33" y="31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rnd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Text Box 2616">
                <a:extLst>
                  <a:ext uri="{FF2B5EF4-FFF2-40B4-BE49-F238E27FC236}">
                    <a16:creationId xmlns:a16="http://schemas.microsoft.com/office/drawing/2014/main" id="{4B1F0E8C-0CB4-D868-2CEF-6AB2D022A6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60200" y="1096164"/>
                <a:ext cx="506488" cy="23407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5000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110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Pickens</a:t>
                </a:r>
              </a:p>
            </p:txBody>
          </p:sp>
        </p:grpSp>
        <p:grpSp>
          <p:nvGrpSpPr>
            <p:cNvPr id="206" name="Group 15812">
              <a:extLst>
                <a:ext uri="{FF2B5EF4-FFF2-40B4-BE49-F238E27FC236}">
                  <a16:creationId xmlns:a16="http://schemas.microsoft.com/office/drawing/2014/main" id="{D644FD15-264F-0FBC-EE10-0A17E7B3ED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37844" y="927694"/>
              <a:ext cx="709159" cy="1040819"/>
              <a:chOff x="5262486" y="933083"/>
              <a:chExt cx="665162" cy="1004888"/>
            </a:xfrm>
            <a:noFill/>
          </p:grpSpPr>
          <p:sp>
            <p:nvSpPr>
              <p:cNvPr id="224" name="Freeform 884">
                <a:extLst>
                  <a:ext uri="{FF2B5EF4-FFF2-40B4-BE49-F238E27FC236}">
                    <a16:creationId xmlns:a16="http://schemas.microsoft.com/office/drawing/2014/main" id="{70CE90D4-A673-1F50-5B2F-1C3CEDB8E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2486" y="933083"/>
                <a:ext cx="665162" cy="1004888"/>
              </a:xfrm>
              <a:custGeom>
                <a:avLst/>
                <a:gdLst>
                  <a:gd name="T0" fmla="*/ 2147483647 w 392"/>
                  <a:gd name="T1" fmla="*/ 2147483647 h 569"/>
                  <a:gd name="T2" fmla="*/ 2147483647 w 392"/>
                  <a:gd name="T3" fmla="*/ 2147483647 h 569"/>
                  <a:gd name="T4" fmla="*/ 2147483647 w 392"/>
                  <a:gd name="T5" fmla="*/ 2147483647 h 569"/>
                  <a:gd name="T6" fmla="*/ 2147483647 w 392"/>
                  <a:gd name="T7" fmla="*/ 2147483647 h 569"/>
                  <a:gd name="T8" fmla="*/ 2147483647 w 392"/>
                  <a:gd name="T9" fmla="*/ 0 h 569"/>
                  <a:gd name="T10" fmla="*/ 2147483647 w 392"/>
                  <a:gd name="T11" fmla="*/ 2147483647 h 569"/>
                  <a:gd name="T12" fmla="*/ 2147483647 w 392"/>
                  <a:gd name="T13" fmla="*/ 2147483647 h 569"/>
                  <a:gd name="T14" fmla="*/ 2147483647 w 392"/>
                  <a:gd name="T15" fmla="*/ 2147483647 h 569"/>
                  <a:gd name="T16" fmla="*/ 2147483647 w 392"/>
                  <a:gd name="T17" fmla="*/ 2147483647 h 569"/>
                  <a:gd name="T18" fmla="*/ 2147483647 w 392"/>
                  <a:gd name="T19" fmla="*/ 2147483647 h 569"/>
                  <a:gd name="T20" fmla="*/ 2147483647 w 392"/>
                  <a:gd name="T21" fmla="*/ 2147483647 h 569"/>
                  <a:gd name="T22" fmla="*/ 2147483647 w 392"/>
                  <a:gd name="T23" fmla="*/ 2147483647 h 569"/>
                  <a:gd name="T24" fmla="*/ 2147483647 w 392"/>
                  <a:gd name="T25" fmla="*/ 2147483647 h 569"/>
                  <a:gd name="T26" fmla="*/ 0 w 392"/>
                  <a:gd name="T27" fmla="*/ 2147483647 h 569"/>
                  <a:gd name="T28" fmla="*/ 2147483647 w 392"/>
                  <a:gd name="T29" fmla="*/ 2147483647 h 569"/>
                  <a:gd name="T30" fmla="*/ 2147483647 w 392"/>
                  <a:gd name="T31" fmla="*/ 2147483647 h 569"/>
                  <a:gd name="T32" fmla="*/ 2147483647 w 392"/>
                  <a:gd name="T33" fmla="*/ 2147483647 h 569"/>
                  <a:gd name="T34" fmla="*/ 2147483647 w 392"/>
                  <a:gd name="T35" fmla="*/ 2147483647 h 569"/>
                  <a:gd name="T36" fmla="*/ 2147483647 w 392"/>
                  <a:gd name="T37" fmla="*/ 2147483647 h 569"/>
                  <a:gd name="T38" fmla="*/ 2147483647 w 392"/>
                  <a:gd name="T39" fmla="*/ 2147483647 h 569"/>
                  <a:gd name="T40" fmla="*/ 2147483647 w 392"/>
                  <a:gd name="T41" fmla="*/ 2147483647 h 569"/>
                  <a:gd name="T42" fmla="*/ 2147483647 w 392"/>
                  <a:gd name="T43" fmla="*/ 2147483647 h 569"/>
                  <a:gd name="T44" fmla="*/ 2147483647 w 392"/>
                  <a:gd name="T45" fmla="*/ 2147483647 h 569"/>
                  <a:gd name="T46" fmla="*/ 2147483647 w 392"/>
                  <a:gd name="T47" fmla="*/ 2147483647 h 569"/>
                  <a:gd name="T48" fmla="*/ 2147483647 w 392"/>
                  <a:gd name="T49" fmla="*/ 2147483647 h 569"/>
                  <a:gd name="T50" fmla="*/ 2147483647 w 392"/>
                  <a:gd name="T51" fmla="*/ 2147483647 h 569"/>
                  <a:gd name="T52" fmla="*/ 2147483647 w 392"/>
                  <a:gd name="T53" fmla="*/ 2147483647 h 569"/>
                  <a:gd name="T54" fmla="*/ 2147483647 w 392"/>
                  <a:gd name="T55" fmla="*/ 2147483647 h 569"/>
                  <a:gd name="T56" fmla="*/ 2147483647 w 392"/>
                  <a:gd name="T57" fmla="*/ 2147483647 h 569"/>
                  <a:gd name="T58" fmla="*/ 2147483647 w 392"/>
                  <a:gd name="T59" fmla="*/ 2147483647 h 569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0" t="0" r="r" b="b"/>
                <a:pathLst>
                  <a:path w="392" h="569">
                    <a:moveTo>
                      <a:pt x="268" y="239"/>
                    </a:moveTo>
                    <a:lnTo>
                      <a:pt x="113" y="239"/>
                    </a:lnTo>
                    <a:lnTo>
                      <a:pt x="98" y="239"/>
                    </a:lnTo>
                    <a:lnTo>
                      <a:pt x="98" y="128"/>
                    </a:lnTo>
                    <a:lnTo>
                      <a:pt x="1" y="0"/>
                    </a:lnTo>
                    <a:lnTo>
                      <a:pt x="23" y="95"/>
                    </a:lnTo>
                    <a:lnTo>
                      <a:pt x="25" y="108"/>
                    </a:lnTo>
                    <a:lnTo>
                      <a:pt x="18" y="168"/>
                    </a:lnTo>
                    <a:lnTo>
                      <a:pt x="23" y="174"/>
                    </a:lnTo>
                    <a:lnTo>
                      <a:pt x="26" y="183"/>
                    </a:lnTo>
                    <a:lnTo>
                      <a:pt x="23" y="208"/>
                    </a:lnTo>
                    <a:lnTo>
                      <a:pt x="8" y="217"/>
                    </a:lnTo>
                    <a:lnTo>
                      <a:pt x="1" y="225"/>
                    </a:lnTo>
                    <a:lnTo>
                      <a:pt x="0" y="233"/>
                    </a:lnTo>
                    <a:lnTo>
                      <a:pt x="35" y="330"/>
                    </a:lnTo>
                    <a:lnTo>
                      <a:pt x="23" y="358"/>
                    </a:lnTo>
                    <a:lnTo>
                      <a:pt x="16" y="383"/>
                    </a:lnTo>
                    <a:lnTo>
                      <a:pt x="23" y="455"/>
                    </a:lnTo>
                    <a:lnTo>
                      <a:pt x="18" y="489"/>
                    </a:lnTo>
                    <a:lnTo>
                      <a:pt x="15" y="519"/>
                    </a:lnTo>
                    <a:lnTo>
                      <a:pt x="15" y="544"/>
                    </a:lnTo>
                    <a:lnTo>
                      <a:pt x="23" y="569"/>
                    </a:lnTo>
                    <a:lnTo>
                      <a:pt x="186" y="444"/>
                    </a:lnTo>
                    <a:lnTo>
                      <a:pt x="196" y="482"/>
                    </a:lnTo>
                    <a:lnTo>
                      <a:pt x="208" y="506"/>
                    </a:lnTo>
                    <a:lnTo>
                      <a:pt x="392" y="430"/>
                    </a:lnTo>
                    <a:lnTo>
                      <a:pt x="378" y="388"/>
                    </a:lnTo>
                    <a:lnTo>
                      <a:pt x="360" y="353"/>
                    </a:lnTo>
                    <a:lnTo>
                      <a:pt x="333" y="329"/>
                    </a:lnTo>
                    <a:lnTo>
                      <a:pt x="268" y="239"/>
                    </a:lnTo>
                    <a:close/>
                  </a:path>
                </a:pathLst>
              </a:custGeom>
              <a:solidFill>
                <a:srgbClr val="00B050"/>
              </a:solidFill>
              <a:ln w="12700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5" name="Rectangle 887">
                <a:extLst>
                  <a:ext uri="{FF2B5EF4-FFF2-40B4-BE49-F238E27FC236}">
                    <a16:creationId xmlns:a16="http://schemas.microsoft.com/office/drawing/2014/main" id="{A6CB8947-95E1-6DF0-ADD0-378301C8E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5928" y="1452367"/>
                <a:ext cx="415064" cy="15146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110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Lancaster</a:t>
                </a:r>
              </a:p>
            </p:txBody>
          </p:sp>
        </p:grpSp>
        <p:sp>
          <p:nvSpPr>
            <p:cNvPr id="207" name="Freeform 753">
              <a:extLst>
                <a:ext uri="{FF2B5EF4-FFF2-40B4-BE49-F238E27FC236}">
                  <a16:creationId xmlns:a16="http://schemas.microsoft.com/office/drawing/2014/main" id="{555B65C8-55FC-82ED-CCD2-A6E6921B6F0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5899" y="2034380"/>
              <a:ext cx="666748" cy="822325"/>
            </a:xfrm>
            <a:custGeom>
              <a:avLst/>
              <a:gdLst>
                <a:gd name="T0" fmla="*/ 2147483646 w 368"/>
                <a:gd name="T1" fmla="*/ 0 h 449"/>
                <a:gd name="T2" fmla="*/ 2147483646 w 368"/>
                <a:gd name="T3" fmla="*/ 2147483646 h 449"/>
                <a:gd name="T4" fmla="*/ 2147483646 w 368"/>
                <a:gd name="T5" fmla="*/ 2147483646 h 449"/>
                <a:gd name="T6" fmla="*/ 2147483646 w 368"/>
                <a:gd name="T7" fmla="*/ 2147483646 h 449"/>
                <a:gd name="T8" fmla="*/ 2147483646 w 368"/>
                <a:gd name="T9" fmla="*/ 2147483646 h 449"/>
                <a:gd name="T10" fmla="*/ 2147483646 w 368"/>
                <a:gd name="T11" fmla="*/ 2147483646 h 449"/>
                <a:gd name="T12" fmla="*/ 2147483646 w 368"/>
                <a:gd name="T13" fmla="*/ 2147483646 h 449"/>
                <a:gd name="T14" fmla="*/ 2147483646 w 368"/>
                <a:gd name="T15" fmla="*/ 2147483646 h 449"/>
                <a:gd name="T16" fmla="*/ 0 w 368"/>
                <a:gd name="T17" fmla="*/ 2147483646 h 449"/>
                <a:gd name="T18" fmla="*/ 2147483646 w 368"/>
                <a:gd name="T19" fmla="*/ 2147483646 h 449"/>
                <a:gd name="T20" fmla="*/ 2147483646 w 368"/>
                <a:gd name="T21" fmla="*/ 2147483646 h 449"/>
                <a:gd name="T22" fmla="*/ 2147483646 w 368"/>
                <a:gd name="T23" fmla="*/ 2147483646 h 449"/>
                <a:gd name="T24" fmla="*/ 2147483646 w 368"/>
                <a:gd name="T25" fmla="*/ 2147483646 h 449"/>
                <a:gd name="T26" fmla="*/ 2147483646 w 368"/>
                <a:gd name="T27" fmla="*/ 2147483646 h 449"/>
                <a:gd name="T28" fmla="*/ 2147483646 w 368"/>
                <a:gd name="T29" fmla="*/ 2147483646 h 449"/>
                <a:gd name="T30" fmla="*/ 2147483646 w 368"/>
                <a:gd name="T31" fmla="*/ 2147483646 h 449"/>
                <a:gd name="T32" fmla="*/ 2147483646 w 368"/>
                <a:gd name="T33" fmla="*/ 2147483646 h 449"/>
                <a:gd name="T34" fmla="*/ 2147483646 w 368"/>
                <a:gd name="T35" fmla="*/ 2147483646 h 449"/>
                <a:gd name="T36" fmla="*/ 2147483646 w 368"/>
                <a:gd name="T37" fmla="*/ 2147483646 h 449"/>
                <a:gd name="T38" fmla="*/ 2147483646 w 368"/>
                <a:gd name="T39" fmla="*/ 2147483646 h 449"/>
                <a:gd name="T40" fmla="*/ 2147483646 w 368"/>
                <a:gd name="T41" fmla="*/ 2147483646 h 449"/>
                <a:gd name="T42" fmla="*/ 2147483646 w 368"/>
                <a:gd name="T43" fmla="*/ 2147483646 h 449"/>
                <a:gd name="T44" fmla="*/ 2147483646 w 368"/>
                <a:gd name="T45" fmla="*/ 2147483646 h 449"/>
                <a:gd name="T46" fmla="*/ 2147483646 w 368"/>
                <a:gd name="T47" fmla="*/ 2147483646 h 449"/>
                <a:gd name="T48" fmla="*/ 2147483646 w 368"/>
                <a:gd name="T49" fmla="*/ 2147483646 h 449"/>
                <a:gd name="T50" fmla="*/ 2147483646 w 368"/>
                <a:gd name="T51" fmla="*/ 2147483646 h 449"/>
                <a:gd name="T52" fmla="*/ 2147483646 w 368"/>
                <a:gd name="T53" fmla="*/ 2147483646 h 449"/>
                <a:gd name="T54" fmla="*/ 2147483646 w 368"/>
                <a:gd name="T55" fmla="*/ 2147483646 h 449"/>
                <a:gd name="T56" fmla="*/ 2147483646 w 368"/>
                <a:gd name="T57" fmla="*/ 2147483646 h 449"/>
                <a:gd name="T58" fmla="*/ 2147483646 w 368"/>
                <a:gd name="T59" fmla="*/ 2147483646 h 449"/>
                <a:gd name="T60" fmla="*/ 2147483646 w 368"/>
                <a:gd name="T61" fmla="*/ 2147483646 h 449"/>
                <a:gd name="T62" fmla="*/ 2147483646 w 368"/>
                <a:gd name="T63" fmla="*/ 2147483646 h 449"/>
                <a:gd name="T64" fmla="*/ 2147483646 w 368"/>
                <a:gd name="T65" fmla="*/ 0 h 44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68" h="449">
                  <a:moveTo>
                    <a:pt x="76" y="0"/>
                  </a:moveTo>
                  <a:lnTo>
                    <a:pt x="8" y="60"/>
                  </a:lnTo>
                  <a:lnTo>
                    <a:pt x="24" y="82"/>
                  </a:lnTo>
                  <a:lnTo>
                    <a:pt x="15" y="121"/>
                  </a:lnTo>
                  <a:lnTo>
                    <a:pt x="60" y="167"/>
                  </a:lnTo>
                  <a:lnTo>
                    <a:pt x="68" y="185"/>
                  </a:lnTo>
                  <a:lnTo>
                    <a:pt x="68" y="259"/>
                  </a:lnTo>
                  <a:lnTo>
                    <a:pt x="60" y="279"/>
                  </a:lnTo>
                  <a:lnTo>
                    <a:pt x="0" y="339"/>
                  </a:lnTo>
                  <a:lnTo>
                    <a:pt x="35" y="413"/>
                  </a:lnTo>
                  <a:lnTo>
                    <a:pt x="73" y="374"/>
                  </a:lnTo>
                  <a:lnTo>
                    <a:pt x="99" y="376"/>
                  </a:lnTo>
                  <a:lnTo>
                    <a:pt x="110" y="413"/>
                  </a:lnTo>
                  <a:lnTo>
                    <a:pt x="152" y="415"/>
                  </a:lnTo>
                  <a:lnTo>
                    <a:pt x="147" y="409"/>
                  </a:lnTo>
                  <a:lnTo>
                    <a:pt x="183" y="404"/>
                  </a:lnTo>
                  <a:lnTo>
                    <a:pt x="193" y="409"/>
                  </a:lnTo>
                  <a:lnTo>
                    <a:pt x="198" y="413"/>
                  </a:lnTo>
                  <a:lnTo>
                    <a:pt x="227" y="401"/>
                  </a:lnTo>
                  <a:lnTo>
                    <a:pt x="229" y="449"/>
                  </a:lnTo>
                  <a:lnTo>
                    <a:pt x="276" y="436"/>
                  </a:lnTo>
                  <a:lnTo>
                    <a:pt x="278" y="399"/>
                  </a:lnTo>
                  <a:lnTo>
                    <a:pt x="283" y="389"/>
                  </a:lnTo>
                  <a:lnTo>
                    <a:pt x="315" y="352"/>
                  </a:lnTo>
                  <a:lnTo>
                    <a:pt x="350" y="301"/>
                  </a:lnTo>
                  <a:lnTo>
                    <a:pt x="368" y="257"/>
                  </a:lnTo>
                  <a:lnTo>
                    <a:pt x="353" y="219"/>
                  </a:lnTo>
                  <a:lnTo>
                    <a:pt x="328" y="187"/>
                  </a:lnTo>
                  <a:lnTo>
                    <a:pt x="254" y="140"/>
                  </a:lnTo>
                  <a:lnTo>
                    <a:pt x="147" y="81"/>
                  </a:lnTo>
                  <a:lnTo>
                    <a:pt x="130" y="47"/>
                  </a:lnTo>
                  <a:lnTo>
                    <a:pt x="112" y="29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FFFF00"/>
            </a:solidFill>
            <a:ln w="12700" cap="rnd">
              <a:solidFill>
                <a:srgbClr val="1F1A1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10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08" name="Group 15824">
              <a:extLst>
                <a:ext uri="{FF2B5EF4-FFF2-40B4-BE49-F238E27FC236}">
                  <a16:creationId xmlns:a16="http://schemas.microsoft.com/office/drawing/2014/main" id="{FA81E15D-FF6C-9AA6-4320-1BF926C05A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79624" y="2605222"/>
              <a:ext cx="861485" cy="861594"/>
              <a:chOff x="2863850" y="2552700"/>
              <a:chExt cx="808038" cy="831850"/>
            </a:xfrm>
            <a:noFill/>
          </p:grpSpPr>
          <p:sp>
            <p:nvSpPr>
              <p:cNvPr id="222" name="Freeform 729">
                <a:extLst>
                  <a:ext uri="{FF2B5EF4-FFF2-40B4-BE49-F238E27FC236}">
                    <a16:creationId xmlns:a16="http://schemas.microsoft.com/office/drawing/2014/main" id="{2AD29161-DDA8-127F-490E-E9EEC7FEC2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3850" y="2552700"/>
                <a:ext cx="808038" cy="831850"/>
              </a:xfrm>
              <a:custGeom>
                <a:avLst/>
                <a:gdLst>
                  <a:gd name="T0" fmla="*/ 2147483647 w 477"/>
                  <a:gd name="T1" fmla="*/ 2147483647 h 471"/>
                  <a:gd name="T2" fmla="*/ 2147483647 w 477"/>
                  <a:gd name="T3" fmla="*/ 0 h 471"/>
                  <a:gd name="T4" fmla="*/ 2147483647 w 477"/>
                  <a:gd name="T5" fmla="*/ 2147483647 h 471"/>
                  <a:gd name="T6" fmla="*/ 2147483647 w 477"/>
                  <a:gd name="T7" fmla="*/ 2147483647 h 471"/>
                  <a:gd name="T8" fmla="*/ 2147483647 w 477"/>
                  <a:gd name="T9" fmla="*/ 2147483647 h 471"/>
                  <a:gd name="T10" fmla="*/ 2147483647 w 477"/>
                  <a:gd name="T11" fmla="*/ 2147483647 h 471"/>
                  <a:gd name="T12" fmla="*/ 2147483647 w 477"/>
                  <a:gd name="T13" fmla="*/ 2147483647 h 471"/>
                  <a:gd name="T14" fmla="*/ 2147483647 w 477"/>
                  <a:gd name="T15" fmla="*/ 2147483647 h 471"/>
                  <a:gd name="T16" fmla="*/ 2147483647 w 477"/>
                  <a:gd name="T17" fmla="*/ 2147483647 h 471"/>
                  <a:gd name="T18" fmla="*/ 2147483647 w 477"/>
                  <a:gd name="T19" fmla="*/ 2147483647 h 471"/>
                  <a:gd name="T20" fmla="*/ 2147483647 w 477"/>
                  <a:gd name="T21" fmla="*/ 2147483647 h 471"/>
                  <a:gd name="T22" fmla="*/ 2147483647 w 477"/>
                  <a:gd name="T23" fmla="*/ 2147483647 h 471"/>
                  <a:gd name="T24" fmla="*/ 2147483647 w 477"/>
                  <a:gd name="T25" fmla="*/ 2147483647 h 471"/>
                  <a:gd name="T26" fmla="*/ 2147483647 w 477"/>
                  <a:gd name="T27" fmla="*/ 2147483647 h 471"/>
                  <a:gd name="T28" fmla="*/ 2147483647 w 477"/>
                  <a:gd name="T29" fmla="*/ 2147483647 h 471"/>
                  <a:gd name="T30" fmla="*/ 2147483647 w 477"/>
                  <a:gd name="T31" fmla="*/ 2147483647 h 471"/>
                  <a:gd name="T32" fmla="*/ 2147483647 w 477"/>
                  <a:gd name="T33" fmla="*/ 2147483647 h 471"/>
                  <a:gd name="T34" fmla="*/ 2147483647 w 477"/>
                  <a:gd name="T35" fmla="*/ 2147483647 h 471"/>
                  <a:gd name="T36" fmla="*/ 2147483647 w 477"/>
                  <a:gd name="T37" fmla="*/ 2147483647 h 471"/>
                  <a:gd name="T38" fmla="*/ 2147483647 w 477"/>
                  <a:gd name="T39" fmla="*/ 2147483647 h 471"/>
                  <a:gd name="T40" fmla="*/ 2147483647 w 477"/>
                  <a:gd name="T41" fmla="*/ 2147483647 h 471"/>
                  <a:gd name="T42" fmla="*/ 2147483647 w 477"/>
                  <a:gd name="T43" fmla="*/ 2147483647 h 471"/>
                  <a:gd name="T44" fmla="*/ 2147483647 w 477"/>
                  <a:gd name="T45" fmla="*/ 2147483647 h 471"/>
                  <a:gd name="T46" fmla="*/ 2147483647 w 477"/>
                  <a:gd name="T47" fmla="*/ 2147483647 h 471"/>
                  <a:gd name="T48" fmla="*/ 2147483647 w 477"/>
                  <a:gd name="T49" fmla="*/ 2147483647 h 471"/>
                  <a:gd name="T50" fmla="*/ 2147483647 w 477"/>
                  <a:gd name="T51" fmla="*/ 2147483647 h 471"/>
                  <a:gd name="T52" fmla="*/ 2147483647 w 477"/>
                  <a:gd name="T53" fmla="*/ 2147483647 h 471"/>
                  <a:gd name="T54" fmla="*/ 2147483647 w 477"/>
                  <a:gd name="T55" fmla="*/ 2147483647 h 471"/>
                  <a:gd name="T56" fmla="*/ 2147483647 w 477"/>
                  <a:gd name="T57" fmla="*/ 2147483647 h 471"/>
                  <a:gd name="T58" fmla="*/ 2147483647 w 477"/>
                  <a:gd name="T59" fmla="*/ 2147483647 h 471"/>
                  <a:gd name="T60" fmla="*/ 2147483647 w 477"/>
                  <a:gd name="T61" fmla="*/ 2147483647 h 471"/>
                  <a:gd name="T62" fmla="*/ 2147483647 w 477"/>
                  <a:gd name="T63" fmla="*/ 2147483647 h 471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0" t="0" r="r" b="b"/>
                <a:pathLst>
                  <a:path w="477" h="471">
                    <a:moveTo>
                      <a:pt x="247" y="27"/>
                    </a:moveTo>
                    <a:lnTo>
                      <a:pt x="167" y="19"/>
                    </a:lnTo>
                    <a:lnTo>
                      <a:pt x="150" y="2"/>
                    </a:lnTo>
                    <a:lnTo>
                      <a:pt x="132" y="0"/>
                    </a:lnTo>
                    <a:lnTo>
                      <a:pt x="102" y="2"/>
                    </a:lnTo>
                    <a:lnTo>
                      <a:pt x="37" y="59"/>
                    </a:lnTo>
                    <a:lnTo>
                      <a:pt x="44" y="89"/>
                    </a:lnTo>
                    <a:lnTo>
                      <a:pt x="11" y="77"/>
                    </a:lnTo>
                    <a:lnTo>
                      <a:pt x="0" y="89"/>
                    </a:lnTo>
                    <a:lnTo>
                      <a:pt x="32" y="115"/>
                    </a:lnTo>
                    <a:lnTo>
                      <a:pt x="18" y="126"/>
                    </a:lnTo>
                    <a:lnTo>
                      <a:pt x="30" y="136"/>
                    </a:lnTo>
                    <a:lnTo>
                      <a:pt x="48" y="130"/>
                    </a:lnTo>
                    <a:lnTo>
                      <a:pt x="59" y="149"/>
                    </a:lnTo>
                    <a:lnTo>
                      <a:pt x="44" y="170"/>
                    </a:lnTo>
                    <a:lnTo>
                      <a:pt x="45" y="184"/>
                    </a:lnTo>
                    <a:lnTo>
                      <a:pt x="57" y="214"/>
                    </a:lnTo>
                    <a:lnTo>
                      <a:pt x="65" y="193"/>
                    </a:lnTo>
                    <a:lnTo>
                      <a:pt x="59" y="163"/>
                    </a:lnTo>
                    <a:lnTo>
                      <a:pt x="90" y="151"/>
                    </a:lnTo>
                    <a:lnTo>
                      <a:pt x="108" y="172"/>
                    </a:lnTo>
                    <a:lnTo>
                      <a:pt x="108" y="200"/>
                    </a:lnTo>
                    <a:lnTo>
                      <a:pt x="122" y="195"/>
                    </a:lnTo>
                    <a:lnTo>
                      <a:pt x="188" y="238"/>
                    </a:lnTo>
                    <a:lnTo>
                      <a:pt x="184" y="243"/>
                    </a:lnTo>
                    <a:lnTo>
                      <a:pt x="163" y="230"/>
                    </a:lnTo>
                    <a:lnTo>
                      <a:pt x="135" y="250"/>
                    </a:lnTo>
                    <a:lnTo>
                      <a:pt x="146" y="258"/>
                    </a:lnTo>
                    <a:lnTo>
                      <a:pt x="160" y="247"/>
                    </a:lnTo>
                    <a:lnTo>
                      <a:pt x="165" y="252"/>
                    </a:lnTo>
                    <a:lnTo>
                      <a:pt x="165" y="278"/>
                    </a:lnTo>
                    <a:lnTo>
                      <a:pt x="171" y="280"/>
                    </a:lnTo>
                    <a:lnTo>
                      <a:pt x="204" y="259"/>
                    </a:lnTo>
                    <a:lnTo>
                      <a:pt x="256" y="299"/>
                    </a:lnTo>
                    <a:lnTo>
                      <a:pt x="256" y="315"/>
                    </a:lnTo>
                    <a:lnTo>
                      <a:pt x="260" y="319"/>
                    </a:lnTo>
                    <a:lnTo>
                      <a:pt x="265" y="319"/>
                    </a:lnTo>
                    <a:lnTo>
                      <a:pt x="270" y="327"/>
                    </a:lnTo>
                    <a:lnTo>
                      <a:pt x="288" y="324"/>
                    </a:lnTo>
                    <a:lnTo>
                      <a:pt x="311" y="368"/>
                    </a:lnTo>
                    <a:lnTo>
                      <a:pt x="379" y="471"/>
                    </a:lnTo>
                    <a:lnTo>
                      <a:pt x="411" y="471"/>
                    </a:lnTo>
                    <a:lnTo>
                      <a:pt x="434" y="433"/>
                    </a:lnTo>
                    <a:lnTo>
                      <a:pt x="390" y="386"/>
                    </a:lnTo>
                    <a:lnTo>
                      <a:pt x="376" y="350"/>
                    </a:lnTo>
                    <a:lnTo>
                      <a:pt x="379" y="306"/>
                    </a:lnTo>
                    <a:lnTo>
                      <a:pt x="396" y="276"/>
                    </a:lnTo>
                    <a:lnTo>
                      <a:pt x="422" y="244"/>
                    </a:lnTo>
                    <a:lnTo>
                      <a:pt x="386" y="200"/>
                    </a:lnTo>
                    <a:lnTo>
                      <a:pt x="386" y="179"/>
                    </a:lnTo>
                    <a:lnTo>
                      <a:pt x="394" y="163"/>
                    </a:lnTo>
                    <a:lnTo>
                      <a:pt x="382" y="163"/>
                    </a:lnTo>
                    <a:lnTo>
                      <a:pt x="477" y="136"/>
                    </a:lnTo>
                    <a:lnTo>
                      <a:pt x="475" y="89"/>
                    </a:lnTo>
                    <a:lnTo>
                      <a:pt x="446" y="100"/>
                    </a:lnTo>
                    <a:lnTo>
                      <a:pt x="441" y="96"/>
                    </a:lnTo>
                    <a:lnTo>
                      <a:pt x="431" y="92"/>
                    </a:lnTo>
                    <a:lnTo>
                      <a:pt x="394" y="96"/>
                    </a:lnTo>
                    <a:lnTo>
                      <a:pt x="399" y="103"/>
                    </a:lnTo>
                    <a:lnTo>
                      <a:pt x="357" y="100"/>
                    </a:lnTo>
                    <a:lnTo>
                      <a:pt x="346" y="64"/>
                    </a:lnTo>
                    <a:lnTo>
                      <a:pt x="320" y="62"/>
                    </a:lnTo>
                    <a:lnTo>
                      <a:pt x="283" y="100"/>
                    </a:lnTo>
                    <a:lnTo>
                      <a:pt x="247" y="27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rnd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Rectangle 783">
                <a:extLst>
                  <a:ext uri="{FF2B5EF4-FFF2-40B4-BE49-F238E27FC236}">
                    <a16:creationId xmlns:a16="http://schemas.microsoft.com/office/drawing/2014/main" id="{E44B9B75-EFC7-5BFE-FCED-5FCE330E8D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0377" y="2737003"/>
                <a:ext cx="472858" cy="1514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110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McCormick</a:t>
                </a:r>
              </a:p>
            </p:txBody>
          </p:sp>
        </p:grpSp>
        <p:grpSp>
          <p:nvGrpSpPr>
            <p:cNvPr id="209" name="Group 15825">
              <a:extLst>
                <a:ext uri="{FF2B5EF4-FFF2-40B4-BE49-F238E27FC236}">
                  <a16:creationId xmlns:a16="http://schemas.microsoft.com/office/drawing/2014/main" id="{36285076-64E9-B2FB-18D8-F99437D0F97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08682" y="646906"/>
              <a:ext cx="908874" cy="1262794"/>
              <a:chOff x="2702817" y="660790"/>
              <a:chExt cx="852488" cy="1219200"/>
            </a:xfrm>
            <a:noFill/>
          </p:grpSpPr>
          <p:sp>
            <p:nvSpPr>
              <p:cNvPr id="220" name="Freeform 699">
                <a:extLst>
                  <a:ext uri="{FF2B5EF4-FFF2-40B4-BE49-F238E27FC236}">
                    <a16:creationId xmlns:a16="http://schemas.microsoft.com/office/drawing/2014/main" id="{F6732B7E-8D4C-28F2-4347-B2C37C12A4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2817" y="660790"/>
                <a:ext cx="852488" cy="1219200"/>
              </a:xfrm>
              <a:custGeom>
                <a:avLst/>
                <a:gdLst>
                  <a:gd name="T0" fmla="*/ 0 w 502"/>
                  <a:gd name="T1" fmla="*/ 2147483647 h 690"/>
                  <a:gd name="T2" fmla="*/ 2147483647 w 502"/>
                  <a:gd name="T3" fmla="*/ 2147483647 h 690"/>
                  <a:gd name="T4" fmla="*/ 2147483647 w 502"/>
                  <a:gd name="T5" fmla="*/ 2147483647 h 690"/>
                  <a:gd name="T6" fmla="*/ 2147483647 w 502"/>
                  <a:gd name="T7" fmla="*/ 2147483647 h 690"/>
                  <a:gd name="T8" fmla="*/ 2147483647 w 502"/>
                  <a:gd name="T9" fmla="*/ 2147483647 h 690"/>
                  <a:gd name="T10" fmla="*/ 2147483647 w 502"/>
                  <a:gd name="T11" fmla="*/ 2147483647 h 690"/>
                  <a:gd name="T12" fmla="*/ 2147483647 w 502"/>
                  <a:gd name="T13" fmla="*/ 2147483647 h 690"/>
                  <a:gd name="T14" fmla="*/ 2147483647 w 502"/>
                  <a:gd name="T15" fmla="*/ 2147483647 h 690"/>
                  <a:gd name="T16" fmla="*/ 2147483647 w 502"/>
                  <a:gd name="T17" fmla="*/ 2147483647 h 690"/>
                  <a:gd name="T18" fmla="*/ 2147483647 w 502"/>
                  <a:gd name="T19" fmla="*/ 2147483647 h 690"/>
                  <a:gd name="T20" fmla="*/ 2147483647 w 502"/>
                  <a:gd name="T21" fmla="*/ 2147483647 h 690"/>
                  <a:gd name="T22" fmla="*/ 2147483647 w 502"/>
                  <a:gd name="T23" fmla="*/ 2147483647 h 690"/>
                  <a:gd name="T24" fmla="*/ 2147483647 w 502"/>
                  <a:gd name="T25" fmla="*/ 2147483647 h 690"/>
                  <a:gd name="T26" fmla="*/ 2147483647 w 502"/>
                  <a:gd name="T27" fmla="*/ 2147483647 h 690"/>
                  <a:gd name="T28" fmla="*/ 2147483647 w 502"/>
                  <a:gd name="T29" fmla="*/ 2147483647 h 690"/>
                  <a:gd name="T30" fmla="*/ 2147483647 w 502"/>
                  <a:gd name="T31" fmla="*/ 2147483647 h 690"/>
                  <a:gd name="T32" fmla="*/ 2147483647 w 502"/>
                  <a:gd name="T33" fmla="*/ 2147483647 h 690"/>
                  <a:gd name="T34" fmla="*/ 2147483647 w 502"/>
                  <a:gd name="T35" fmla="*/ 2147483647 h 690"/>
                  <a:gd name="T36" fmla="*/ 2147483647 w 502"/>
                  <a:gd name="T37" fmla="*/ 2147483647 h 690"/>
                  <a:gd name="T38" fmla="*/ 2147483647 w 502"/>
                  <a:gd name="T39" fmla="*/ 2147483647 h 690"/>
                  <a:gd name="T40" fmla="*/ 2147483647 w 502"/>
                  <a:gd name="T41" fmla="*/ 2147483647 h 690"/>
                  <a:gd name="T42" fmla="*/ 2147483647 w 502"/>
                  <a:gd name="T43" fmla="*/ 2147483647 h 690"/>
                  <a:gd name="T44" fmla="*/ 2147483647 w 502"/>
                  <a:gd name="T45" fmla="*/ 2147483647 h 690"/>
                  <a:gd name="T46" fmla="*/ 2147483647 w 502"/>
                  <a:gd name="T47" fmla="*/ 2147483647 h 690"/>
                  <a:gd name="T48" fmla="*/ 2147483647 w 502"/>
                  <a:gd name="T49" fmla="*/ 2147483647 h 690"/>
                  <a:gd name="T50" fmla="*/ 2147483647 w 502"/>
                  <a:gd name="T51" fmla="*/ 2147483647 h 690"/>
                  <a:gd name="T52" fmla="*/ 2147483647 w 502"/>
                  <a:gd name="T53" fmla="*/ 2147483647 h 690"/>
                  <a:gd name="T54" fmla="*/ 2147483647 w 502"/>
                  <a:gd name="T55" fmla="*/ 2147483647 h 690"/>
                  <a:gd name="T56" fmla="*/ 2147483647 w 502"/>
                  <a:gd name="T57" fmla="*/ 2147483647 h 690"/>
                  <a:gd name="T58" fmla="*/ 2147483647 w 502"/>
                  <a:gd name="T59" fmla="*/ 2147483647 h 690"/>
                  <a:gd name="T60" fmla="*/ 2147483647 w 502"/>
                  <a:gd name="T61" fmla="*/ 2147483647 h 690"/>
                  <a:gd name="T62" fmla="*/ 2147483647 w 502"/>
                  <a:gd name="T63" fmla="*/ 2147483647 h 690"/>
                  <a:gd name="T64" fmla="*/ 2147483647 w 502"/>
                  <a:gd name="T65" fmla="*/ 2147483647 h 690"/>
                  <a:gd name="T66" fmla="*/ 2147483647 w 502"/>
                  <a:gd name="T67" fmla="*/ 2147483647 h 690"/>
                  <a:gd name="T68" fmla="*/ 2147483647 w 502"/>
                  <a:gd name="T69" fmla="*/ 2147483647 h 690"/>
                  <a:gd name="T70" fmla="*/ 2147483647 w 502"/>
                  <a:gd name="T71" fmla="*/ 2147483647 h 690"/>
                  <a:gd name="T72" fmla="*/ 2147483647 w 502"/>
                  <a:gd name="T73" fmla="*/ 2147483647 h 690"/>
                  <a:gd name="T74" fmla="*/ 2147483647 w 502"/>
                  <a:gd name="T75" fmla="*/ 2147483647 h 690"/>
                  <a:gd name="T76" fmla="*/ 2147483647 w 502"/>
                  <a:gd name="T77" fmla="*/ 2147483647 h 690"/>
                  <a:gd name="T78" fmla="*/ 2147483647 w 502"/>
                  <a:gd name="T79" fmla="*/ 0 h 690"/>
                  <a:gd name="T80" fmla="*/ 2147483647 w 502"/>
                  <a:gd name="T81" fmla="*/ 2147483647 h 690"/>
                  <a:gd name="T82" fmla="*/ 2147483647 w 502"/>
                  <a:gd name="T83" fmla="*/ 2147483647 h 690"/>
                  <a:gd name="T84" fmla="*/ 2147483647 w 502"/>
                  <a:gd name="T85" fmla="*/ 2147483647 h 690"/>
                  <a:gd name="T86" fmla="*/ 2147483647 w 502"/>
                  <a:gd name="T87" fmla="*/ 2147483647 h 690"/>
                  <a:gd name="T88" fmla="*/ 2147483647 w 502"/>
                  <a:gd name="T89" fmla="*/ 2147483647 h 690"/>
                  <a:gd name="T90" fmla="*/ 2147483647 w 502"/>
                  <a:gd name="T91" fmla="*/ 2147483647 h 690"/>
                  <a:gd name="T92" fmla="*/ 2147483647 w 502"/>
                  <a:gd name="T93" fmla="*/ 2147483647 h 690"/>
                  <a:gd name="T94" fmla="*/ 2147483647 w 502"/>
                  <a:gd name="T95" fmla="*/ 2147483647 h 690"/>
                  <a:gd name="T96" fmla="*/ 2147483647 w 502"/>
                  <a:gd name="T97" fmla="*/ 2147483647 h 690"/>
                  <a:gd name="T98" fmla="*/ 2147483647 w 502"/>
                  <a:gd name="T99" fmla="*/ 2147483647 h 690"/>
                  <a:gd name="T100" fmla="*/ 2147483647 w 502"/>
                  <a:gd name="T101" fmla="*/ 2147483647 h 690"/>
                  <a:gd name="T102" fmla="*/ 2147483647 w 502"/>
                  <a:gd name="T103" fmla="*/ 2147483647 h 690"/>
                  <a:gd name="T104" fmla="*/ 2147483647 w 502"/>
                  <a:gd name="T105" fmla="*/ 2147483647 h 690"/>
                  <a:gd name="T106" fmla="*/ 2147483647 w 502"/>
                  <a:gd name="T107" fmla="*/ 2147483647 h 690"/>
                  <a:gd name="T108" fmla="*/ 2147483647 w 502"/>
                  <a:gd name="T109" fmla="*/ 2147483647 h 690"/>
                  <a:gd name="T110" fmla="*/ 0 w 502"/>
                  <a:gd name="T111" fmla="*/ 2147483647 h 69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502" h="690">
                    <a:moveTo>
                      <a:pt x="0" y="127"/>
                    </a:moveTo>
                    <a:lnTo>
                      <a:pt x="10" y="138"/>
                    </a:lnTo>
                    <a:lnTo>
                      <a:pt x="32" y="143"/>
                    </a:lnTo>
                    <a:lnTo>
                      <a:pt x="62" y="140"/>
                    </a:lnTo>
                    <a:lnTo>
                      <a:pt x="93" y="130"/>
                    </a:lnTo>
                    <a:lnTo>
                      <a:pt x="123" y="127"/>
                    </a:lnTo>
                    <a:lnTo>
                      <a:pt x="177" y="122"/>
                    </a:lnTo>
                    <a:lnTo>
                      <a:pt x="182" y="143"/>
                    </a:lnTo>
                    <a:lnTo>
                      <a:pt x="170" y="146"/>
                    </a:lnTo>
                    <a:lnTo>
                      <a:pt x="162" y="150"/>
                    </a:lnTo>
                    <a:lnTo>
                      <a:pt x="153" y="157"/>
                    </a:lnTo>
                    <a:lnTo>
                      <a:pt x="153" y="191"/>
                    </a:lnTo>
                    <a:lnTo>
                      <a:pt x="188" y="193"/>
                    </a:lnTo>
                    <a:lnTo>
                      <a:pt x="208" y="250"/>
                    </a:lnTo>
                    <a:lnTo>
                      <a:pt x="205" y="278"/>
                    </a:lnTo>
                    <a:lnTo>
                      <a:pt x="239" y="290"/>
                    </a:lnTo>
                    <a:lnTo>
                      <a:pt x="243" y="311"/>
                    </a:lnTo>
                    <a:lnTo>
                      <a:pt x="253" y="331"/>
                    </a:lnTo>
                    <a:lnTo>
                      <a:pt x="252" y="350"/>
                    </a:lnTo>
                    <a:lnTo>
                      <a:pt x="245" y="367"/>
                    </a:lnTo>
                    <a:lnTo>
                      <a:pt x="239" y="382"/>
                    </a:lnTo>
                    <a:lnTo>
                      <a:pt x="256" y="395"/>
                    </a:lnTo>
                    <a:lnTo>
                      <a:pt x="248" y="443"/>
                    </a:lnTo>
                    <a:lnTo>
                      <a:pt x="248" y="481"/>
                    </a:lnTo>
                    <a:lnTo>
                      <a:pt x="256" y="547"/>
                    </a:lnTo>
                    <a:lnTo>
                      <a:pt x="275" y="612"/>
                    </a:lnTo>
                    <a:lnTo>
                      <a:pt x="310" y="632"/>
                    </a:lnTo>
                    <a:lnTo>
                      <a:pt x="336" y="655"/>
                    </a:lnTo>
                    <a:lnTo>
                      <a:pt x="362" y="690"/>
                    </a:lnTo>
                    <a:lnTo>
                      <a:pt x="428" y="634"/>
                    </a:lnTo>
                    <a:lnTo>
                      <a:pt x="428" y="584"/>
                    </a:lnTo>
                    <a:lnTo>
                      <a:pt x="502" y="411"/>
                    </a:lnTo>
                    <a:lnTo>
                      <a:pt x="445" y="306"/>
                    </a:lnTo>
                    <a:lnTo>
                      <a:pt x="460" y="34"/>
                    </a:lnTo>
                    <a:lnTo>
                      <a:pt x="461" y="28"/>
                    </a:lnTo>
                    <a:lnTo>
                      <a:pt x="399" y="25"/>
                    </a:lnTo>
                    <a:lnTo>
                      <a:pt x="391" y="21"/>
                    </a:lnTo>
                    <a:lnTo>
                      <a:pt x="362" y="16"/>
                    </a:lnTo>
                    <a:lnTo>
                      <a:pt x="331" y="23"/>
                    </a:lnTo>
                    <a:lnTo>
                      <a:pt x="328" y="0"/>
                    </a:lnTo>
                    <a:lnTo>
                      <a:pt x="292" y="7"/>
                    </a:lnTo>
                    <a:lnTo>
                      <a:pt x="292" y="28"/>
                    </a:lnTo>
                    <a:lnTo>
                      <a:pt x="271" y="34"/>
                    </a:lnTo>
                    <a:lnTo>
                      <a:pt x="256" y="18"/>
                    </a:lnTo>
                    <a:lnTo>
                      <a:pt x="210" y="47"/>
                    </a:lnTo>
                    <a:lnTo>
                      <a:pt x="202" y="31"/>
                    </a:lnTo>
                    <a:lnTo>
                      <a:pt x="192" y="34"/>
                    </a:lnTo>
                    <a:lnTo>
                      <a:pt x="177" y="47"/>
                    </a:lnTo>
                    <a:lnTo>
                      <a:pt x="111" y="69"/>
                    </a:lnTo>
                    <a:lnTo>
                      <a:pt x="88" y="76"/>
                    </a:lnTo>
                    <a:lnTo>
                      <a:pt x="75" y="71"/>
                    </a:lnTo>
                    <a:lnTo>
                      <a:pt x="64" y="91"/>
                    </a:lnTo>
                    <a:lnTo>
                      <a:pt x="80" y="107"/>
                    </a:lnTo>
                    <a:lnTo>
                      <a:pt x="40" y="117"/>
                    </a:lnTo>
                    <a:lnTo>
                      <a:pt x="18" y="111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rgbClr val="FFFF00"/>
              </a:solidFill>
              <a:ln w="12700" cap="rnd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1" name="Rectangle 716">
                <a:extLst>
                  <a:ext uri="{FF2B5EF4-FFF2-40B4-BE49-F238E27FC236}">
                    <a16:creationId xmlns:a16="http://schemas.microsoft.com/office/drawing/2014/main" id="{9A25F85F-7D7A-DE62-5077-2DAC1316E5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87116" y="888008"/>
                <a:ext cx="492482" cy="1514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1100" dirty="0">
                    <a:latin typeface="Arial Narrow" panose="020B0606020202030204" pitchFamily="34" charset="0"/>
                    <a:cs typeface="Arial" panose="020B0604020202020204" pitchFamily="34" charset="0"/>
                  </a:rPr>
                  <a:t>Greenville</a:t>
                </a:r>
              </a:p>
            </p:txBody>
          </p:sp>
        </p:grpSp>
        <p:grpSp>
          <p:nvGrpSpPr>
            <p:cNvPr id="210" name="Group 24">
              <a:extLst>
                <a:ext uri="{FF2B5EF4-FFF2-40B4-BE49-F238E27FC236}">
                  <a16:creationId xmlns:a16="http://schemas.microsoft.com/office/drawing/2014/main" id="{968BF448-509C-C66B-D387-15D5796C6B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24849" y="1358873"/>
              <a:ext cx="709159" cy="863239"/>
              <a:chOff x="6564038" y="1348957"/>
              <a:chExt cx="665163" cy="833438"/>
            </a:xfrm>
            <a:noFill/>
          </p:grpSpPr>
          <p:sp>
            <p:nvSpPr>
              <p:cNvPr id="218" name="Freeform 891">
                <a:extLst>
                  <a:ext uri="{FF2B5EF4-FFF2-40B4-BE49-F238E27FC236}">
                    <a16:creationId xmlns:a16="http://schemas.microsoft.com/office/drawing/2014/main" id="{5CDF142D-C2F1-8B36-39BC-0845E9946F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64038" y="1348957"/>
                <a:ext cx="665163" cy="833438"/>
              </a:xfrm>
              <a:custGeom>
                <a:avLst/>
                <a:gdLst>
                  <a:gd name="T0" fmla="*/ 0 w 392"/>
                  <a:gd name="T1" fmla="*/ 0 h 473"/>
                  <a:gd name="T2" fmla="*/ 2147483647 w 392"/>
                  <a:gd name="T3" fmla="*/ 2147483647 h 473"/>
                  <a:gd name="T4" fmla="*/ 2147483647 w 392"/>
                  <a:gd name="T5" fmla="*/ 2147483647 h 473"/>
                  <a:gd name="T6" fmla="*/ 2147483647 w 392"/>
                  <a:gd name="T7" fmla="*/ 2147483647 h 473"/>
                  <a:gd name="T8" fmla="*/ 2147483647 w 392"/>
                  <a:gd name="T9" fmla="*/ 2147483647 h 473"/>
                  <a:gd name="T10" fmla="*/ 2147483647 w 392"/>
                  <a:gd name="T11" fmla="*/ 2147483647 h 473"/>
                  <a:gd name="T12" fmla="*/ 2147483647 w 392"/>
                  <a:gd name="T13" fmla="*/ 2147483647 h 473"/>
                  <a:gd name="T14" fmla="*/ 2147483647 w 392"/>
                  <a:gd name="T15" fmla="*/ 2147483647 h 473"/>
                  <a:gd name="T16" fmla="*/ 2147483647 w 392"/>
                  <a:gd name="T17" fmla="*/ 2147483647 h 473"/>
                  <a:gd name="T18" fmla="*/ 2147483647 w 392"/>
                  <a:gd name="T19" fmla="*/ 2147483647 h 473"/>
                  <a:gd name="T20" fmla="*/ 2147483647 w 392"/>
                  <a:gd name="T21" fmla="*/ 2147483647 h 473"/>
                  <a:gd name="T22" fmla="*/ 2147483647 w 392"/>
                  <a:gd name="T23" fmla="*/ 2147483647 h 473"/>
                  <a:gd name="T24" fmla="*/ 2147483647 w 392"/>
                  <a:gd name="T25" fmla="*/ 2147483647 h 473"/>
                  <a:gd name="T26" fmla="*/ 2147483647 w 392"/>
                  <a:gd name="T27" fmla="*/ 2147483647 h 473"/>
                  <a:gd name="T28" fmla="*/ 2147483647 w 392"/>
                  <a:gd name="T29" fmla="*/ 2147483647 h 473"/>
                  <a:gd name="T30" fmla="*/ 2147483647 w 392"/>
                  <a:gd name="T31" fmla="*/ 2147483647 h 473"/>
                  <a:gd name="T32" fmla="*/ 2147483647 w 392"/>
                  <a:gd name="T33" fmla="*/ 2147483647 h 473"/>
                  <a:gd name="T34" fmla="*/ 2147483647 w 392"/>
                  <a:gd name="T35" fmla="*/ 2147483647 h 473"/>
                  <a:gd name="T36" fmla="*/ 2147483647 w 392"/>
                  <a:gd name="T37" fmla="*/ 2147483647 h 473"/>
                  <a:gd name="T38" fmla="*/ 2147483647 w 392"/>
                  <a:gd name="T39" fmla="*/ 2147483647 h 473"/>
                  <a:gd name="T40" fmla="*/ 2147483647 w 392"/>
                  <a:gd name="T41" fmla="*/ 2147483647 h 473"/>
                  <a:gd name="T42" fmla="*/ 2147483647 w 392"/>
                  <a:gd name="T43" fmla="*/ 2147483647 h 473"/>
                  <a:gd name="T44" fmla="*/ 2147483647 w 392"/>
                  <a:gd name="T45" fmla="*/ 0 h 473"/>
                  <a:gd name="T46" fmla="*/ 0 w 392"/>
                  <a:gd name="T47" fmla="*/ 0 h 47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392" h="473">
                    <a:moveTo>
                      <a:pt x="0" y="0"/>
                    </a:moveTo>
                    <a:lnTo>
                      <a:pt x="8" y="35"/>
                    </a:lnTo>
                    <a:lnTo>
                      <a:pt x="36" y="43"/>
                    </a:lnTo>
                    <a:lnTo>
                      <a:pt x="60" y="127"/>
                    </a:lnTo>
                    <a:lnTo>
                      <a:pt x="115" y="144"/>
                    </a:lnTo>
                    <a:lnTo>
                      <a:pt x="131" y="181"/>
                    </a:lnTo>
                    <a:lnTo>
                      <a:pt x="100" y="213"/>
                    </a:lnTo>
                    <a:lnTo>
                      <a:pt x="95" y="247"/>
                    </a:lnTo>
                    <a:lnTo>
                      <a:pt x="90" y="266"/>
                    </a:lnTo>
                    <a:lnTo>
                      <a:pt x="80" y="275"/>
                    </a:lnTo>
                    <a:lnTo>
                      <a:pt x="116" y="311"/>
                    </a:lnTo>
                    <a:lnTo>
                      <a:pt x="166" y="290"/>
                    </a:lnTo>
                    <a:lnTo>
                      <a:pt x="175" y="310"/>
                    </a:lnTo>
                    <a:lnTo>
                      <a:pt x="171" y="318"/>
                    </a:lnTo>
                    <a:lnTo>
                      <a:pt x="140" y="338"/>
                    </a:lnTo>
                    <a:lnTo>
                      <a:pt x="170" y="383"/>
                    </a:lnTo>
                    <a:lnTo>
                      <a:pt x="205" y="377"/>
                    </a:lnTo>
                    <a:lnTo>
                      <a:pt x="216" y="396"/>
                    </a:lnTo>
                    <a:lnTo>
                      <a:pt x="191" y="412"/>
                    </a:lnTo>
                    <a:lnTo>
                      <a:pt x="222" y="469"/>
                    </a:lnTo>
                    <a:lnTo>
                      <a:pt x="258" y="473"/>
                    </a:lnTo>
                    <a:lnTo>
                      <a:pt x="392" y="178"/>
                    </a:lnTo>
                    <a:lnTo>
                      <a:pt x="21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B050"/>
              </a:solidFill>
              <a:ln w="12700" cap="rnd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Rectangle 716">
                <a:extLst>
                  <a:ext uri="{FF2B5EF4-FFF2-40B4-BE49-F238E27FC236}">
                    <a16:creationId xmlns:a16="http://schemas.microsoft.com/office/drawing/2014/main" id="{C093746E-0D76-D11D-21BA-33CEA764F7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4360" y="1647414"/>
                <a:ext cx="373033" cy="1514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110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Marlboro</a:t>
                </a:r>
              </a:p>
            </p:txBody>
          </p:sp>
        </p:grpSp>
        <p:grpSp>
          <p:nvGrpSpPr>
            <p:cNvPr id="211" name="Group 8">
              <a:extLst>
                <a:ext uri="{FF2B5EF4-FFF2-40B4-BE49-F238E27FC236}">
                  <a16:creationId xmlns:a16="http://schemas.microsoft.com/office/drawing/2014/main" id="{235B08CA-BE30-D8C1-61D9-EE29CA7970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14126" y="3149477"/>
              <a:ext cx="1012117" cy="1203601"/>
              <a:chOff x="6929437" y="3078153"/>
              <a:chExt cx="949325" cy="1162050"/>
            </a:xfrm>
            <a:noFill/>
          </p:grpSpPr>
          <p:sp>
            <p:nvSpPr>
              <p:cNvPr id="216" name="Freeform 932">
                <a:extLst>
                  <a:ext uri="{FF2B5EF4-FFF2-40B4-BE49-F238E27FC236}">
                    <a16:creationId xmlns:a16="http://schemas.microsoft.com/office/drawing/2014/main" id="{D7CBF0C9-90AE-AFB9-9A92-57FDF97D22A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29437" y="3078153"/>
                <a:ext cx="949325" cy="1162050"/>
              </a:xfrm>
              <a:custGeom>
                <a:avLst/>
                <a:gdLst>
                  <a:gd name="T0" fmla="*/ 2147483647 w 560"/>
                  <a:gd name="T1" fmla="*/ 0 h 658"/>
                  <a:gd name="T2" fmla="*/ 2147483647 w 560"/>
                  <a:gd name="T3" fmla="*/ 2147483647 h 658"/>
                  <a:gd name="T4" fmla="*/ 2147483647 w 560"/>
                  <a:gd name="T5" fmla="*/ 2147483647 h 658"/>
                  <a:gd name="T6" fmla="*/ 2147483647 w 560"/>
                  <a:gd name="T7" fmla="*/ 2147483647 h 658"/>
                  <a:gd name="T8" fmla="*/ 2147483647 w 560"/>
                  <a:gd name="T9" fmla="*/ 2147483647 h 658"/>
                  <a:gd name="T10" fmla="*/ 2147483647 w 560"/>
                  <a:gd name="T11" fmla="*/ 2147483647 h 658"/>
                  <a:gd name="T12" fmla="*/ 2147483647 w 560"/>
                  <a:gd name="T13" fmla="*/ 2147483647 h 658"/>
                  <a:gd name="T14" fmla="*/ 2147483647 w 560"/>
                  <a:gd name="T15" fmla="*/ 2147483647 h 658"/>
                  <a:gd name="T16" fmla="*/ 2147483647 w 560"/>
                  <a:gd name="T17" fmla="*/ 2147483647 h 658"/>
                  <a:gd name="T18" fmla="*/ 0 w 560"/>
                  <a:gd name="T19" fmla="*/ 2147483647 h 658"/>
                  <a:gd name="T20" fmla="*/ 2147483647 w 560"/>
                  <a:gd name="T21" fmla="*/ 2147483647 h 658"/>
                  <a:gd name="T22" fmla="*/ 2147483647 w 560"/>
                  <a:gd name="T23" fmla="*/ 2147483647 h 658"/>
                  <a:gd name="T24" fmla="*/ 2147483647 w 560"/>
                  <a:gd name="T25" fmla="*/ 2147483647 h 658"/>
                  <a:gd name="T26" fmla="*/ 2147483647 w 560"/>
                  <a:gd name="T27" fmla="*/ 2147483647 h 658"/>
                  <a:gd name="T28" fmla="*/ 2147483647 w 560"/>
                  <a:gd name="T29" fmla="*/ 2147483647 h 658"/>
                  <a:gd name="T30" fmla="*/ 2147483647 w 560"/>
                  <a:gd name="T31" fmla="*/ 2147483647 h 658"/>
                  <a:gd name="T32" fmla="*/ 2147483647 w 560"/>
                  <a:gd name="T33" fmla="*/ 2147483647 h 658"/>
                  <a:gd name="T34" fmla="*/ 2147483647 w 560"/>
                  <a:gd name="T35" fmla="*/ 2147483647 h 658"/>
                  <a:gd name="T36" fmla="*/ 2147483647 w 560"/>
                  <a:gd name="T37" fmla="*/ 2147483647 h 658"/>
                  <a:gd name="T38" fmla="*/ 2147483647 w 560"/>
                  <a:gd name="T39" fmla="*/ 2147483647 h 658"/>
                  <a:gd name="T40" fmla="*/ 2147483647 w 560"/>
                  <a:gd name="T41" fmla="*/ 2147483647 h 658"/>
                  <a:gd name="T42" fmla="*/ 2147483647 w 560"/>
                  <a:gd name="T43" fmla="*/ 2147483647 h 658"/>
                  <a:gd name="T44" fmla="*/ 2147483647 w 560"/>
                  <a:gd name="T45" fmla="*/ 2147483647 h 658"/>
                  <a:gd name="T46" fmla="*/ 2147483647 w 560"/>
                  <a:gd name="T47" fmla="*/ 2147483647 h 658"/>
                  <a:gd name="T48" fmla="*/ 2147483647 w 560"/>
                  <a:gd name="T49" fmla="*/ 2147483647 h 658"/>
                  <a:gd name="T50" fmla="*/ 2147483647 w 560"/>
                  <a:gd name="T51" fmla="*/ 2147483647 h 658"/>
                  <a:gd name="T52" fmla="*/ 2147483647 w 560"/>
                  <a:gd name="T53" fmla="*/ 2147483647 h 658"/>
                  <a:gd name="T54" fmla="*/ 2147483647 w 560"/>
                  <a:gd name="T55" fmla="*/ 2147483647 h 658"/>
                  <a:gd name="T56" fmla="*/ 2147483647 w 560"/>
                  <a:gd name="T57" fmla="*/ 2147483647 h 658"/>
                  <a:gd name="T58" fmla="*/ 2147483647 w 560"/>
                  <a:gd name="T59" fmla="*/ 2147483647 h 658"/>
                  <a:gd name="T60" fmla="*/ 2147483647 w 560"/>
                  <a:gd name="T61" fmla="*/ 2147483647 h 658"/>
                  <a:gd name="T62" fmla="*/ 2147483647 w 560"/>
                  <a:gd name="T63" fmla="*/ 2147483647 h 658"/>
                  <a:gd name="T64" fmla="*/ 2147483647 w 560"/>
                  <a:gd name="T65" fmla="*/ 2147483647 h 658"/>
                  <a:gd name="T66" fmla="*/ 2147483647 w 560"/>
                  <a:gd name="T67" fmla="*/ 2147483647 h 658"/>
                  <a:gd name="T68" fmla="*/ 2147483647 w 560"/>
                  <a:gd name="T69" fmla="*/ 2147483647 h 658"/>
                  <a:gd name="T70" fmla="*/ 2147483647 w 560"/>
                  <a:gd name="T71" fmla="*/ 2147483647 h 658"/>
                  <a:gd name="T72" fmla="*/ 2147483647 w 560"/>
                  <a:gd name="T73" fmla="*/ 2147483647 h 658"/>
                  <a:gd name="T74" fmla="*/ 2147483647 w 560"/>
                  <a:gd name="T75" fmla="*/ 2147483647 h 658"/>
                  <a:gd name="T76" fmla="*/ 2147483647 w 560"/>
                  <a:gd name="T77" fmla="*/ 2147483647 h 658"/>
                  <a:gd name="T78" fmla="*/ 2147483647 w 560"/>
                  <a:gd name="T79" fmla="*/ 2147483647 h 658"/>
                  <a:gd name="T80" fmla="*/ 2147483647 w 560"/>
                  <a:gd name="T81" fmla="*/ 2147483647 h 658"/>
                  <a:gd name="T82" fmla="*/ 2147483647 w 560"/>
                  <a:gd name="T83" fmla="*/ 2147483647 h 658"/>
                  <a:gd name="T84" fmla="*/ 2147483647 w 560"/>
                  <a:gd name="T85" fmla="*/ 2147483647 h 658"/>
                  <a:gd name="T86" fmla="*/ 2147483647 w 560"/>
                  <a:gd name="T87" fmla="*/ 2147483647 h 658"/>
                  <a:gd name="T88" fmla="*/ 2147483647 w 560"/>
                  <a:gd name="T89" fmla="*/ 2147483647 h 658"/>
                  <a:gd name="T90" fmla="*/ 2147483647 w 560"/>
                  <a:gd name="T91" fmla="*/ 2147483647 h 658"/>
                  <a:gd name="T92" fmla="*/ 2147483647 w 560"/>
                  <a:gd name="T93" fmla="*/ 2147483647 h 658"/>
                  <a:gd name="T94" fmla="*/ 2147483647 w 560"/>
                  <a:gd name="T95" fmla="*/ 2147483647 h 658"/>
                  <a:gd name="T96" fmla="*/ 2147483647 w 560"/>
                  <a:gd name="T97" fmla="*/ 2147483647 h 658"/>
                  <a:gd name="T98" fmla="*/ 2147483647 w 560"/>
                  <a:gd name="T99" fmla="*/ 2147483647 h 658"/>
                  <a:gd name="T100" fmla="*/ 2147483647 w 560"/>
                  <a:gd name="T101" fmla="*/ 2147483647 h 658"/>
                  <a:gd name="T102" fmla="*/ 2147483647 w 560"/>
                  <a:gd name="T103" fmla="*/ 2147483647 h 658"/>
                  <a:gd name="T104" fmla="*/ 2147483647 w 560"/>
                  <a:gd name="T105" fmla="*/ 2147483647 h 658"/>
                  <a:gd name="T106" fmla="*/ 2147483647 w 560"/>
                  <a:gd name="T107" fmla="*/ 2147483647 h 658"/>
                  <a:gd name="T108" fmla="*/ 2147483647 w 560"/>
                  <a:gd name="T109" fmla="*/ 2147483647 h 658"/>
                  <a:gd name="T110" fmla="*/ 2147483647 w 560"/>
                  <a:gd name="T111" fmla="*/ 2147483647 h 658"/>
                  <a:gd name="T112" fmla="*/ 2147483647 w 560"/>
                  <a:gd name="T113" fmla="*/ 2147483647 h 658"/>
                  <a:gd name="T114" fmla="*/ 2147483647 w 560"/>
                  <a:gd name="T115" fmla="*/ 2147483647 h 658"/>
                  <a:gd name="T116" fmla="*/ 2147483647 w 560"/>
                  <a:gd name="T117" fmla="*/ 2147483647 h 658"/>
                  <a:gd name="T118" fmla="*/ 2147483647 w 560"/>
                  <a:gd name="T119" fmla="*/ 2147483647 h 658"/>
                  <a:gd name="T120" fmla="*/ 2147483647 w 560"/>
                  <a:gd name="T121" fmla="*/ 2147483647 h 658"/>
                  <a:gd name="T122" fmla="*/ 2147483647 w 560"/>
                  <a:gd name="T123" fmla="*/ 2147483647 h 658"/>
                  <a:gd name="T124" fmla="*/ 2147483647 w 560"/>
                  <a:gd name="T125" fmla="*/ 0 h 658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560" h="658">
                    <a:moveTo>
                      <a:pt x="293" y="0"/>
                    </a:moveTo>
                    <a:lnTo>
                      <a:pt x="265" y="51"/>
                    </a:lnTo>
                    <a:lnTo>
                      <a:pt x="225" y="90"/>
                    </a:lnTo>
                    <a:lnTo>
                      <a:pt x="219" y="101"/>
                    </a:lnTo>
                    <a:lnTo>
                      <a:pt x="214" y="149"/>
                    </a:lnTo>
                    <a:lnTo>
                      <a:pt x="192" y="218"/>
                    </a:lnTo>
                    <a:lnTo>
                      <a:pt x="88" y="310"/>
                    </a:lnTo>
                    <a:lnTo>
                      <a:pt x="71" y="375"/>
                    </a:lnTo>
                    <a:lnTo>
                      <a:pt x="43" y="414"/>
                    </a:lnTo>
                    <a:lnTo>
                      <a:pt x="0" y="454"/>
                    </a:lnTo>
                    <a:lnTo>
                      <a:pt x="81" y="486"/>
                    </a:lnTo>
                    <a:lnTo>
                      <a:pt x="94" y="505"/>
                    </a:lnTo>
                    <a:lnTo>
                      <a:pt x="184" y="530"/>
                    </a:lnTo>
                    <a:lnTo>
                      <a:pt x="189" y="552"/>
                    </a:lnTo>
                    <a:lnTo>
                      <a:pt x="208" y="552"/>
                    </a:lnTo>
                    <a:lnTo>
                      <a:pt x="262" y="607"/>
                    </a:lnTo>
                    <a:lnTo>
                      <a:pt x="303" y="618"/>
                    </a:lnTo>
                    <a:lnTo>
                      <a:pt x="335" y="629"/>
                    </a:lnTo>
                    <a:lnTo>
                      <a:pt x="336" y="658"/>
                    </a:lnTo>
                    <a:lnTo>
                      <a:pt x="379" y="632"/>
                    </a:lnTo>
                    <a:lnTo>
                      <a:pt x="406" y="611"/>
                    </a:lnTo>
                    <a:lnTo>
                      <a:pt x="399" y="602"/>
                    </a:lnTo>
                    <a:lnTo>
                      <a:pt x="419" y="588"/>
                    </a:lnTo>
                    <a:lnTo>
                      <a:pt x="392" y="509"/>
                    </a:lnTo>
                    <a:lnTo>
                      <a:pt x="367" y="505"/>
                    </a:lnTo>
                    <a:lnTo>
                      <a:pt x="348" y="496"/>
                    </a:lnTo>
                    <a:lnTo>
                      <a:pt x="341" y="485"/>
                    </a:lnTo>
                    <a:lnTo>
                      <a:pt x="334" y="483"/>
                    </a:lnTo>
                    <a:lnTo>
                      <a:pt x="324" y="470"/>
                    </a:lnTo>
                    <a:lnTo>
                      <a:pt x="326" y="447"/>
                    </a:lnTo>
                    <a:lnTo>
                      <a:pt x="352" y="400"/>
                    </a:lnTo>
                    <a:lnTo>
                      <a:pt x="358" y="401"/>
                    </a:lnTo>
                    <a:lnTo>
                      <a:pt x="348" y="470"/>
                    </a:lnTo>
                    <a:lnTo>
                      <a:pt x="390" y="463"/>
                    </a:lnTo>
                    <a:lnTo>
                      <a:pt x="411" y="436"/>
                    </a:lnTo>
                    <a:lnTo>
                      <a:pt x="423" y="437"/>
                    </a:lnTo>
                    <a:lnTo>
                      <a:pt x="419" y="453"/>
                    </a:lnTo>
                    <a:lnTo>
                      <a:pt x="417" y="466"/>
                    </a:lnTo>
                    <a:lnTo>
                      <a:pt x="407" y="486"/>
                    </a:lnTo>
                    <a:lnTo>
                      <a:pt x="415" y="509"/>
                    </a:lnTo>
                    <a:lnTo>
                      <a:pt x="426" y="536"/>
                    </a:lnTo>
                    <a:lnTo>
                      <a:pt x="431" y="563"/>
                    </a:lnTo>
                    <a:lnTo>
                      <a:pt x="441" y="566"/>
                    </a:lnTo>
                    <a:lnTo>
                      <a:pt x="429" y="512"/>
                    </a:lnTo>
                    <a:lnTo>
                      <a:pt x="435" y="491"/>
                    </a:lnTo>
                    <a:lnTo>
                      <a:pt x="443" y="423"/>
                    </a:lnTo>
                    <a:lnTo>
                      <a:pt x="481" y="328"/>
                    </a:lnTo>
                    <a:lnTo>
                      <a:pt x="506" y="298"/>
                    </a:lnTo>
                    <a:lnTo>
                      <a:pt x="532" y="261"/>
                    </a:lnTo>
                    <a:lnTo>
                      <a:pt x="560" y="216"/>
                    </a:lnTo>
                    <a:lnTo>
                      <a:pt x="550" y="205"/>
                    </a:lnTo>
                    <a:lnTo>
                      <a:pt x="533" y="201"/>
                    </a:lnTo>
                    <a:lnTo>
                      <a:pt x="483" y="205"/>
                    </a:lnTo>
                    <a:lnTo>
                      <a:pt x="480" y="181"/>
                    </a:lnTo>
                    <a:lnTo>
                      <a:pt x="462" y="181"/>
                    </a:lnTo>
                    <a:lnTo>
                      <a:pt x="437" y="136"/>
                    </a:lnTo>
                    <a:lnTo>
                      <a:pt x="445" y="117"/>
                    </a:lnTo>
                    <a:lnTo>
                      <a:pt x="416" y="78"/>
                    </a:lnTo>
                    <a:lnTo>
                      <a:pt x="408" y="78"/>
                    </a:lnTo>
                    <a:lnTo>
                      <a:pt x="371" y="91"/>
                    </a:lnTo>
                    <a:lnTo>
                      <a:pt x="346" y="71"/>
                    </a:lnTo>
                    <a:lnTo>
                      <a:pt x="319" y="55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9999FF"/>
              </a:solidFill>
              <a:ln w="12700" cap="rnd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7" name="Rectangle 957">
                <a:extLst>
                  <a:ext uri="{FF2B5EF4-FFF2-40B4-BE49-F238E27FC236}">
                    <a16:creationId xmlns:a16="http://schemas.microsoft.com/office/drawing/2014/main" id="{7B1EBE76-87AC-1B9F-93D7-84FF237EAA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75460" y="3597926"/>
                <a:ext cx="514891" cy="1514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110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Georgetown</a:t>
                </a:r>
              </a:p>
            </p:txBody>
          </p:sp>
        </p:grpSp>
        <p:grpSp>
          <p:nvGrpSpPr>
            <p:cNvPr id="212" name="Group 17">
              <a:extLst>
                <a:ext uri="{FF2B5EF4-FFF2-40B4-BE49-F238E27FC236}">
                  <a16:creationId xmlns:a16="http://schemas.microsoft.com/office/drawing/2014/main" id="{A4E17BEB-452C-C0FB-9B53-80869323E3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955898" y="5091349"/>
              <a:ext cx="895335" cy="1065482"/>
              <a:chOff x="5091907" y="4953000"/>
              <a:chExt cx="839788" cy="1028700"/>
            </a:xfrm>
            <a:noFill/>
          </p:grpSpPr>
          <p:sp>
            <p:nvSpPr>
              <p:cNvPr id="214" name="Freeform 947">
                <a:extLst>
                  <a:ext uri="{FF2B5EF4-FFF2-40B4-BE49-F238E27FC236}">
                    <a16:creationId xmlns:a16="http://schemas.microsoft.com/office/drawing/2014/main" id="{FFC7E5A9-D926-42F8-EAA2-0FC390AC6C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91907" y="4953000"/>
                <a:ext cx="839788" cy="1028700"/>
              </a:xfrm>
              <a:custGeom>
                <a:avLst/>
                <a:gdLst>
                  <a:gd name="T0" fmla="*/ 2147483647 w 495"/>
                  <a:gd name="T1" fmla="*/ 2147483647 h 582"/>
                  <a:gd name="T2" fmla="*/ 2147483647 w 495"/>
                  <a:gd name="T3" fmla="*/ 2147483647 h 582"/>
                  <a:gd name="T4" fmla="*/ 2147483647 w 495"/>
                  <a:gd name="T5" fmla="*/ 2147483647 h 582"/>
                  <a:gd name="T6" fmla="*/ 2147483647 w 495"/>
                  <a:gd name="T7" fmla="*/ 2147483647 h 582"/>
                  <a:gd name="T8" fmla="*/ 2147483647 w 495"/>
                  <a:gd name="T9" fmla="*/ 2147483647 h 582"/>
                  <a:gd name="T10" fmla="*/ 2147483647 w 495"/>
                  <a:gd name="T11" fmla="*/ 2147483647 h 582"/>
                  <a:gd name="T12" fmla="*/ 2147483647 w 495"/>
                  <a:gd name="T13" fmla="*/ 2147483647 h 582"/>
                  <a:gd name="T14" fmla="*/ 2147483647 w 495"/>
                  <a:gd name="T15" fmla="*/ 2147483647 h 582"/>
                  <a:gd name="T16" fmla="*/ 2147483647 w 495"/>
                  <a:gd name="T17" fmla="*/ 2147483647 h 582"/>
                  <a:gd name="T18" fmla="*/ 2147483647 w 495"/>
                  <a:gd name="T19" fmla="*/ 2147483647 h 582"/>
                  <a:gd name="T20" fmla="*/ 2147483647 w 495"/>
                  <a:gd name="T21" fmla="*/ 2147483647 h 582"/>
                  <a:gd name="T22" fmla="*/ 2147483647 w 495"/>
                  <a:gd name="T23" fmla="*/ 2147483647 h 582"/>
                  <a:gd name="T24" fmla="*/ 2147483647 w 495"/>
                  <a:gd name="T25" fmla="*/ 2147483647 h 582"/>
                  <a:gd name="T26" fmla="*/ 2147483647 w 495"/>
                  <a:gd name="T27" fmla="*/ 2147483647 h 582"/>
                  <a:gd name="T28" fmla="*/ 2147483647 w 495"/>
                  <a:gd name="T29" fmla="*/ 2147483647 h 582"/>
                  <a:gd name="T30" fmla="*/ 2147483647 w 495"/>
                  <a:gd name="T31" fmla="*/ 2147483647 h 582"/>
                  <a:gd name="T32" fmla="*/ 2147483647 w 495"/>
                  <a:gd name="T33" fmla="*/ 2147483647 h 582"/>
                  <a:gd name="T34" fmla="*/ 2147483647 w 495"/>
                  <a:gd name="T35" fmla="*/ 2147483647 h 582"/>
                  <a:gd name="T36" fmla="*/ 2147483647 w 495"/>
                  <a:gd name="T37" fmla="*/ 2147483647 h 582"/>
                  <a:gd name="T38" fmla="*/ 2147483647 w 495"/>
                  <a:gd name="T39" fmla="*/ 2147483647 h 582"/>
                  <a:gd name="T40" fmla="*/ 2147483647 w 495"/>
                  <a:gd name="T41" fmla="*/ 2147483647 h 582"/>
                  <a:gd name="T42" fmla="*/ 2147483647 w 495"/>
                  <a:gd name="T43" fmla="*/ 2147483647 h 582"/>
                  <a:gd name="T44" fmla="*/ 2147483647 w 495"/>
                  <a:gd name="T45" fmla="*/ 2147483647 h 582"/>
                  <a:gd name="T46" fmla="*/ 2147483647 w 495"/>
                  <a:gd name="T47" fmla="*/ 2147483647 h 582"/>
                  <a:gd name="T48" fmla="*/ 2147483647 w 495"/>
                  <a:gd name="T49" fmla="*/ 2147483647 h 582"/>
                  <a:gd name="T50" fmla="*/ 2147483647 w 495"/>
                  <a:gd name="T51" fmla="*/ 2147483647 h 582"/>
                  <a:gd name="T52" fmla="*/ 2147483647 w 495"/>
                  <a:gd name="T53" fmla="*/ 2147483647 h 582"/>
                  <a:gd name="T54" fmla="*/ 2147483647 w 495"/>
                  <a:gd name="T55" fmla="*/ 2147483647 h 582"/>
                  <a:gd name="T56" fmla="*/ 2147483647 w 495"/>
                  <a:gd name="T57" fmla="*/ 0 h 582"/>
                  <a:gd name="T58" fmla="*/ 2147483647 w 495"/>
                  <a:gd name="T59" fmla="*/ 2147483647 h 582"/>
                  <a:gd name="T60" fmla="*/ 2147483647 w 495"/>
                  <a:gd name="T61" fmla="*/ 2147483647 h 582"/>
                  <a:gd name="T62" fmla="*/ 2147483647 w 495"/>
                  <a:gd name="T63" fmla="*/ 2147483647 h 582"/>
                  <a:gd name="T64" fmla="*/ 2147483647 w 495"/>
                  <a:gd name="T65" fmla="*/ 2147483647 h 582"/>
                  <a:gd name="T66" fmla="*/ 2147483647 w 495"/>
                  <a:gd name="T67" fmla="*/ 2147483647 h 582"/>
                  <a:gd name="T68" fmla="*/ 2147483647 w 495"/>
                  <a:gd name="T69" fmla="*/ 2147483647 h 582"/>
                  <a:gd name="T70" fmla="*/ 2147483647 w 495"/>
                  <a:gd name="T71" fmla="*/ 2147483647 h 582"/>
                  <a:gd name="T72" fmla="*/ 2147483647 w 495"/>
                  <a:gd name="T73" fmla="*/ 2147483647 h 582"/>
                  <a:gd name="T74" fmla="*/ 2147483647 w 495"/>
                  <a:gd name="T75" fmla="*/ 2147483647 h 582"/>
                  <a:gd name="T76" fmla="*/ 2147483647 w 495"/>
                  <a:gd name="T77" fmla="*/ 2147483647 h 582"/>
                  <a:gd name="T78" fmla="*/ 2147483647 w 495"/>
                  <a:gd name="T79" fmla="*/ 2147483647 h 582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495" h="582">
                    <a:moveTo>
                      <a:pt x="116" y="582"/>
                    </a:moveTo>
                    <a:lnTo>
                      <a:pt x="139" y="562"/>
                    </a:lnTo>
                    <a:lnTo>
                      <a:pt x="150" y="532"/>
                    </a:lnTo>
                    <a:lnTo>
                      <a:pt x="150" y="495"/>
                    </a:lnTo>
                    <a:lnTo>
                      <a:pt x="192" y="467"/>
                    </a:lnTo>
                    <a:lnTo>
                      <a:pt x="181" y="488"/>
                    </a:lnTo>
                    <a:lnTo>
                      <a:pt x="162" y="557"/>
                    </a:lnTo>
                    <a:lnTo>
                      <a:pt x="197" y="529"/>
                    </a:lnTo>
                    <a:lnTo>
                      <a:pt x="236" y="510"/>
                    </a:lnTo>
                    <a:lnTo>
                      <a:pt x="287" y="443"/>
                    </a:lnTo>
                    <a:lnTo>
                      <a:pt x="270" y="411"/>
                    </a:lnTo>
                    <a:lnTo>
                      <a:pt x="261" y="409"/>
                    </a:lnTo>
                    <a:lnTo>
                      <a:pt x="242" y="411"/>
                    </a:lnTo>
                    <a:lnTo>
                      <a:pt x="206" y="388"/>
                    </a:lnTo>
                    <a:lnTo>
                      <a:pt x="184" y="352"/>
                    </a:lnTo>
                    <a:lnTo>
                      <a:pt x="204" y="368"/>
                    </a:lnTo>
                    <a:lnTo>
                      <a:pt x="229" y="382"/>
                    </a:lnTo>
                    <a:lnTo>
                      <a:pt x="234" y="377"/>
                    </a:lnTo>
                    <a:lnTo>
                      <a:pt x="214" y="352"/>
                    </a:lnTo>
                    <a:lnTo>
                      <a:pt x="195" y="308"/>
                    </a:lnTo>
                    <a:lnTo>
                      <a:pt x="206" y="299"/>
                    </a:lnTo>
                    <a:lnTo>
                      <a:pt x="220" y="326"/>
                    </a:lnTo>
                    <a:lnTo>
                      <a:pt x="239" y="346"/>
                    </a:lnTo>
                    <a:lnTo>
                      <a:pt x="261" y="354"/>
                    </a:lnTo>
                    <a:lnTo>
                      <a:pt x="282" y="368"/>
                    </a:lnTo>
                    <a:lnTo>
                      <a:pt x="283" y="385"/>
                    </a:lnTo>
                    <a:lnTo>
                      <a:pt x="295" y="385"/>
                    </a:lnTo>
                    <a:lnTo>
                      <a:pt x="295" y="326"/>
                    </a:lnTo>
                    <a:lnTo>
                      <a:pt x="318" y="409"/>
                    </a:lnTo>
                    <a:lnTo>
                      <a:pt x="332" y="421"/>
                    </a:lnTo>
                    <a:lnTo>
                      <a:pt x="347" y="405"/>
                    </a:lnTo>
                    <a:lnTo>
                      <a:pt x="359" y="411"/>
                    </a:lnTo>
                    <a:lnTo>
                      <a:pt x="370" y="409"/>
                    </a:lnTo>
                    <a:lnTo>
                      <a:pt x="403" y="380"/>
                    </a:lnTo>
                    <a:lnTo>
                      <a:pt x="445" y="359"/>
                    </a:lnTo>
                    <a:lnTo>
                      <a:pt x="479" y="343"/>
                    </a:lnTo>
                    <a:lnTo>
                      <a:pt x="495" y="274"/>
                    </a:lnTo>
                    <a:lnTo>
                      <a:pt x="490" y="267"/>
                    </a:lnTo>
                    <a:lnTo>
                      <a:pt x="476" y="276"/>
                    </a:lnTo>
                    <a:lnTo>
                      <a:pt x="464" y="255"/>
                    </a:lnTo>
                    <a:lnTo>
                      <a:pt x="453" y="247"/>
                    </a:lnTo>
                    <a:lnTo>
                      <a:pt x="415" y="238"/>
                    </a:lnTo>
                    <a:lnTo>
                      <a:pt x="448" y="224"/>
                    </a:lnTo>
                    <a:lnTo>
                      <a:pt x="448" y="207"/>
                    </a:lnTo>
                    <a:lnTo>
                      <a:pt x="393" y="189"/>
                    </a:lnTo>
                    <a:lnTo>
                      <a:pt x="410" y="175"/>
                    </a:lnTo>
                    <a:lnTo>
                      <a:pt x="429" y="172"/>
                    </a:lnTo>
                    <a:lnTo>
                      <a:pt x="387" y="122"/>
                    </a:lnTo>
                    <a:lnTo>
                      <a:pt x="370" y="117"/>
                    </a:lnTo>
                    <a:lnTo>
                      <a:pt x="368" y="108"/>
                    </a:lnTo>
                    <a:lnTo>
                      <a:pt x="345" y="86"/>
                    </a:lnTo>
                    <a:lnTo>
                      <a:pt x="333" y="78"/>
                    </a:lnTo>
                    <a:lnTo>
                      <a:pt x="308" y="81"/>
                    </a:lnTo>
                    <a:lnTo>
                      <a:pt x="297" y="68"/>
                    </a:lnTo>
                    <a:lnTo>
                      <a:pt x="282" y="59"/>
                    </a:lnTo>
                    <a:lnTo>
                      <a:pt x="267" y="10"/>
                    </a:lnTo>
                    <a:lnTo>
                      <a:pt x="253" y="3"/>
                    </a:lnTo>
                    <a:lnTo>
                      <a:pt x="173" y="0"/>
                    </a:lnTo>
                    <a:lnTo>
                      <a:pt x="131" y="8"/>
                    </a:lnTo>
                    <a:lnTo>
                      <a:pt x="125" y="46"/>
                    </a:lnTo>
                    <a:lnTo>
                      <a:pt x="131" y="53"/>
                    </a:lnTo>
                    <a:lnTo>
                      <a:pt x="129" y="64"/>
                    </a:lnTo>
                    <a:lnTo>
                      <a:pt x="148" y="124"/>
                    </a:lnTo>
                    <a:lnTo>
                      <a:pt x="137" y="147"/>
                    </a:lnTo>
                    <a:lnTo>
                      <a:pt x="162" y="200"/>
                    </a:lnTo>
                    <a:lnTo>
                      <a:pt x="142" y="222"/>
                    </a:lnTo>
                    <a:lnTo>
                      <a:pt x="153" y="259"/>
                    </a:lnTo>
                    <a:lnTo>
                      <a:pt x="131" y="274"/>
                    </a:lnTo>
                    <a:lnTo>
                      <a:pt x="112" y="295"/>
                    </a:lnTo>
                    <a:lnTo>
                      <a:pt x="100" y="322"/>
                    </a:lnTo>
                    <a:lnTo>
                      <a:pt x="59" y="322"/>
                    </a:lnTo>
                    <a:lnTo>
                      <a:pt x="48" y="382"/>
                    </a:lnTo>
                    <a:lnTo>
                      <a:pt x="0" y="366"/>
                    </a:lnTo>
                    <a:lnTo>
                      <a:pt x="6" y="458"/>
                    </a:lnTo>
                    <a:lnTo>
                      <a:pt x="12" y="464"/>
                    </a:lnTo>
                    <a:lnTo>
                      <a:pt x="39" y="485"/>
                    </a:lnTo>
                    <a:lnTo>
                      <a:pt x="39" y="522"/>
                    </a:lnTo>
                    <a:lnTo>
                      <a:pt x="67" y="526"/>
                    </a:lnTo>
                    <a:lnTo>
                      <a:pt x="84" y="534"/>
                    </a:lnTo>
                    <a:lnTo>
                      <a:pt x="96" y="542"/>
                    </a:lnTo>
                    <a:lnTo>
                      <a:pt x="116" y="582"/>
                    </a:lnTo>
                    <a:close/>
                  </a:path>
                </a:pathLst>
              </a:custGeom>
              <a:solidFill>
                <a:srgbClr val="00B0F0"/>
              </a:solidFill>
              <a:ln w="12700" cap="rnd">
                <a:solidFill>
                  <a:srgbClr val="1F1A17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100" dirty="0">
                  <a:solidFill>
                    <a:schemeClr val="bg1"/>
                  </a:solidFill>
                  <a:latin typeface="Arial Narrow" panose="020B0606020202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5" name="Rectangle 969">
                <a:extLst>
                  <a:ext uri="{FF2B5EF4-FFF2-40B4-BE49-F238E27FC236}">
                    <a16:creationId xmlns:a16="http://schemas.microsoft.com/office/drawing/2014/main" id="{EC2ED0EE-1F92-4C3F-7E46-254A046EFA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8642" y="5282998"/>
                <a:ext cx="407388" cy="15146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fontAlgn="auto" hangingPunct="1">
                  <a:spcBef>
                    <a:spcPct val="0"/>
                  </a:spcBef>
                  <a:spcAft>
                    <a:spcPts val="0"/>
                  </a:spcAft>
                  <a:buFontTx/>
                  <a:buNone/>
                  <a:defRPr/>
                </a:pPr>
                <a:r>
                  <a:rPr lang="en-US" altLang="en-US" sz="1100" dirty="0">
                    <a:solidFill>
                      <a:schemeClr val="bg1"/>
                    </a:solidFill>
                    <a:latin typeface="Arial Narrow" panose="020B0606020202030204" pitchFamily="34" charset="0"/>
                    <a:cs typeface="Arial" panose="020B0604020202020204" pitchFamily="34" charset="0"/>
                  </a:rPr>
                  <a:t>Beaufort</a:t>
                </a:r>
              </a:p>
            </p:txBody>
          </p:sp>
        </p:grpSp>
        <p:sp>
          <p:nvSpPr>
            <p:cNvPr id="213" name="Text Box 2657">
              <a:extLst>
                <a:ext uri="{FF2B5EF4-FFF2-40B4-BE49-F238E27FC236}">
                  <a16:creationId xmlns:a16="http://schemas.microsoft.com/office/drawing/2014/main" id="{B531DDAE-73F4-DA4E-8BFF-AD34013010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11214" y="2405897"/>
              <a:ext cx="809017" cy="242449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  <a:defRPr/>
              </a:pPr>
              <a:r>
                <a:rPr lang="en-US" altLang="en-US" sz="1100">
                  <a:latin typeface="Arial Narrow" panose="020B0606020202030204" pitchFamily="34" charset="0"/>
                  <a:cs typeface="Arial" panose="020B0604020202020204" pitchFamily="34" charset="0"/>
                </a:rPr>
                <a:t>Greenwood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70498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3C9FACD3-BB4F-2467-8703-165443FFC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40" y="-1715"/>
            <a:ext cx="12188952" cy="68597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B8FBD4-479A-161B-4518-6BB45719EE75}"/>
              </a:ext>
            </a:extLst>
          </p:cNvPr>
          <p:cNvSpPr txBox="1"/>
          <p:nvPr/>
        </p:nvSpPr>
        <p:spPr>
          <a:xfrm>
            <a:off x="304800" y="202246"/>
            <a:ext cx="11582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Behavioral Territory Map</a:t>
            </a:r>
            <a:endParaRPr lang="en-US" sz="4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2A1ABD3-2F3A-E09E-DE26-46582715023D}"/>
              </a:ext>
            </a:extLst>
          </p:cNvPr>
          <p:cNvSpPr/>
          <p:nvPr/>
        </p:nvSpPr>
        <p:spPr>
          <a:xfrm>
            <a:off x="2069577" y="5497103"/>
            <a:ext cx="80528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i="1" dirty="0">
                <a:latin typeface="Arial" panose="020B0604020202020204" pitchFamily="34" charset="0"/>
                <a:cs typeface="Arial" panose="020B0604020202020204" pitchFamily="34" charset="0"/>
              </a:rPr>
              <a:t>Providers&gt;Resources&gt;Contact Us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7B8737-68DE-0100-7881-4BC50A086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075" y="957958"/>
            <a:ext cx="6334125" cy="4572219"/>
          </a:xfrm>
          <a:prstGeom prst="rect">
            <a:avLst/>
          </a:prstGeom>
        </p:spPr>
      </p:pic>
      <p:sp>
        <p:nvSpPr>
          <p:cNvPr id="5" name="Rectangle 12">
            <a:extLst>
              <a:ext uri="{FF2B5EF4-FFF2-40B4-BE49-F238E27FC236}">
                <a16:creationId xmlns:a16="http://schemas.microsoft.com/office/drawing/2014/main" id="{045F9EC5-9815-3B78-6919-957FEF8E69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319" y="2895600"/>
            <a:ext cx="170391" cy="18284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1F1A17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altLang="en-US" sz="11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CD6F293B-99DB-3EAB-A1F1-E1D40416EB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877" y="4191000"/>
            <a:ext cx="170391" cy="182847"/>
          </a:xfrm>
          <a:prstGeom prst="rect">
            <a:avLst/>
          </a:pr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1100">
                <a:solidFill>
                  <a:srgbClr val="1F1A17"/>
                </a:solidFill>
                <a:latin typeface="Arial Narrow" panose="020B0606020202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altLang="en-US" sz="11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2AF622-2D3E-606D-7439-48676D981489}"/>
              </a:ext>
            </a:extLst>
          </p:cNvPr>
          <p:cNvSpPr txBox="1"/>
          <p:nvPr/>
        </p:nvSpPr>
        <p:spPr>
          <a:xfrm>
            <a:off x="876256" y="2748423"/>
            <a:ext cx="6162868" cy="814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Romona Williams</a:t>
            </a:r>
            <a:endParaRPr lang="en-US" alt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14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Romona.Williams@bcbssc.com</a:t>
            </a:r>
            <a:r>
              <a:rPr lang="en-US" altLang="en-US" sz="14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alt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(803) 382-5282</a:t>
            </a:r>
            <a:endParaRPr lang="en-US" alt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71B821-E742-7B41-B8B4-5998CD5BD688}"/>
              </a:ext>
            </a:extLst>
          </p:cNvPr>
          <p:cNvSpPr txBox="1"/>
          <p:nvPr/>
        </p:nvSpPr>
        <p:spPr>
          <a:xfrm>
            <a:off x="884032" y="4035802"/>
            <a:ext cx="6162868" cy="814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1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Bridgette Honor</a:t>
            </a:r>
            <a:endParaRPr lang="en-US" alt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14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Bridgette.Honor@bcbssc.com</a:t>
            </a:r>
            <a:r>
              <a:rPr lang="en-US" altLang="en-US" sz="1400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alt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(803) 264-5585</a:t>
            </a:r>
            <a:endParaRPr lang="en-US" altLang="en-US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4975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-up of a website&#10;&#10;Description automatically generated">
            <a:extLst>
              <a:ext uri="{FF2B5EF4-FFF2-40B4-BE49-F238E27FC236}">
                <a16:creationId xmlns:a16="http://schemas.microsoft.com/office/drawing/2014/main" id="{39E62F0C-F547-8E4E-2F45-E42FC5549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0"/>
            <a:ext cx="12185650" cy="686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902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3C9FACD3-BB4F-2467-8703-165443FFC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-1"/>
            <a:ext cx="12188952" cy="68597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B8FBD4-479A-161B-4518-6BB45719EE75}"/>
              </a:ext>
            </a:extLst>
          </p:cNvPr>
          <p:cNvSpPr txBox="1"/>
          <p:nvPr/>
        </p:nvSpPr>
        <p:spPr>
          <a:xfrm>
            <a:off x="304800" y="262899"/>
            <a:ext cx="11582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We Educate Providers By</a:t>
            </a:r>
            <a:endParaRPr lang="en-US" sz="4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367B37-625A-67E0-9CC4-17C5D3683696}"/>
              </a:ext>
            </a:extLst>
          </p:cNvPr>
          <p:cNvSpPr txBox="1"/>
          <p:nvPr/>
        </p:nvSpPr>
        <p:spPr>
          <a:xfrm>
            <a:off x="381000" y="1327822"/>
            <a:ext cx="114300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Offering training and support.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1E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Hosting webinars on various topics.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Providing newsletters and bulletins on different information.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1E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Conducting annual workshops that include initiatives for the upcoming benefit year.</a:t>
            </a:r>
            <a:endParaRPr lang="en-US" sz="2000" dirty="0">
              <a:solidFill>
                <a:srgbClr val="221E1F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830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3C9FACD3-BB4F-2467-8703-165443FFC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-1"/>
            <a:ext cx="12188952" cy="68597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B8FBD4-479A-161B-4518-6BB45719EE75}"/>
              </a:ext>
            </a:extLst>
          </p:cNvPr>
          <p:cNvSpPr txBox="1"/>
          <p:nvPr/>
        </p:nvSpPr>
        <p:spPr>
          <a:xfrm>
            <a:off x="304800" y="2644170"/>
            <a:ext cx="11582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Role as a Participating Provider</a:t>
            </a:r>
            <a:endParaRPr lang="en-US" sz="4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954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3C9FACD3-BB4F-2467-8703-165443FFC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-1"/>
            <a:ext cx="12188952" cy="68597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B8FBD4-479A-161B-4518-6BB45719EE75}"/>
              </a:ext>
            </a:extLst>
          </p:cNvPr>
          <p:cNvSpPr txBox="1"/>
          <p:nvPr/>
        </p:nvSpPr>
        <p:spPr>
          <a:xfrm>
            <a:off x="304800" y="262899"/>
            <a:ext cx="11582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Responsibilities of Participating Providers</a:t>
            </a:r>
            <a:endParaRPr lang="en-US" sz="4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367B37-625A-67E0-9CC4-17C5D3683696}"/>
              </a:ext>
            </a:extLst>
          </p:cNvPr>
          <p:cNvSpPr txBox="1"/>
          <p:nvPr/>
        </p:nvSpPr>
        <p:spPr>
          <a:xfrm>
            <a:off x="381000" y="1371365"/>
            <a:ext cx="11430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Filing all claims for applicable members.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1E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Accepting Healthy Blue’s payment plus any patient liability as full reimbursement.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Cooperating fully with the utilization review procedures.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1E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Using other preferred provider</a:t>
            </a:r>
            <a:r>
              <a:rPr lang="en-US" sz="20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 for a member’s care unless medically necessary services, supplies or equipment are not available from a preferred provider, or in cases of medical emergency.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Being culturally competent provider which includes providing interpreter services. </a:t>
            </a:r>
            <a:endParaRPr lang="en-US" sz="2000" dirty="0">
              <a:solidFill>
                <a:srgbClr val="221E1F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36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3C9FACD3-BB4F-2467-8703-165443FFC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-1"/>
            <a:ext cx="12188952" cy="68597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B8FBD4-479A-161B-4518-6BB45719EE75}"/>
              </a:ext>
            </a:extLst>
          </p:cNvPr>
          <p:cNvSpPr txBox="1"/>
          <p:nvPr/>
        </p:nvSpPr>
        <p:spPr>
          <a:xfrm>
            <a:off x="304800" y="262899"/>
            <a:ext cx="11582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Helpful Tips</a:t>
            </a:r>
            <a:endParaRPr lang="en-US" sz="4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367B37-625A-67E0-9CC4-17C5D3683696}"/>
              </a:ext>
            </a:extLst>
          </p:cNvPr>
          <p:cNvSpPr txBox="1"/>
          <p:nvPr/>
        </p:nvSpPr>
        <p:spPr>
          <a:xfrm>
            <a:off x="381000" y="1327822"/>
            <a:ext cx="11430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Always ask for the member’s current identification (ID) card at each visit.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1E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lways verify eligibility and benefits before rendering services.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the member’s cost-sharing before processing payment.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1E1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Submit all claims with the complete ID number, including the prefix.</a:t>
            </a:r>
          </a:p>
          <a:p>
            <a:pPr marL="342900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21E1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 other payer liability details with the claims when applicable.</a:t>
            </a:r>
            <a:endParaRPr lang="en-US" sz="2000" dirty="0">
              <a:solidFill>
                <a:srgbClr val="221E1F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327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3C9FACD3-BB4F-2467-8703-165443FFC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-1"/>
            <a:ext cx="12188952" cy="68597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B8FBD4-479A-161B-4518-6BB45719EE75}"/>
              </a:ext>
            </a:extLst>
          </p:cNvPr>
          <p:cNvSpPr txBox="1"/>
          <p:nvPr/>
        </p:nvSpPr>
        <p:spPr>
          <a:xfrm>
            <a:off x="304800" y="2644170"/>
            <a:ext cx="11582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a Self-Serving Provider</a:t>
            </a:r>
            <a:endParaRPr lang="en-US" sz="4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780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3C9FACD3-BB4F-2467-8703-165443FFCD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-1"/>
            <a:ext cx="12188952" cy="685971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4B8FBD4-479A-161B-4518-6BB45719EE75}"/>
              </a:ext>
            </a:extLst>
          </p:cNvPr>
          <p:cNvSpPr txBox="1"/>
          <p:nvPr/>
        </p:nvSpPr>
        <p:spPr>
          <a:xfrm>
            <a:off x="304800" y="262899"/>
            <a:ext cx="115824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Healthy Blue Website</a:t>
            </a:r>
            <a:endParaRPr lang="en-US" sz="45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367B37-625A-67E0-9CC4-17C5D3683696}"/>
              </a:ext>
            </a:extLst>
          </p:cNvPr>
          <p:cNvSpPr txBox="1"/>
          <p:nvPr/>
        </p:nvSpPr>
        <p:spPr>
          <a:xfrm>
            <a:off x="381000" y="1047729"/>
            <a:ext cx="4648200" cy="5650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www.HealthyBlueSC.com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includes: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Authorization and Eligibility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Claims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Patient Care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Pharmacy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  <a:hlinkClick r:id="rId3"/>
            </a:endParaRP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Calibri" panose="020F0502020204030204" pitchFamily="34" charset="0"/>
              <a:buChar char="─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DCF3EB-C794-D58F-D8C9-1A67A02C27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1347686"/>
            <a:ext cx="5882640" cy="4255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44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1656</Words>
  <Application>Microsoft Office PowerPoint</Application>
  <PresentationFormat>Widescreen</PresentationFormat>
  <Paragraphs>332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Arial Narrow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Kerry Johnston</dc:creator>
  <cp:lastModifiedBy>DONESE PINCKNEY</cp:lastModifiedBy>
  <cp:revision>93</cp:revision>
  <cp:lastPrinted>2018-02-23T18:40:35Z</cp:lastPrinted>
  <dcterms:created xsi:type="dcterms:W3CDTF">2018-02-14T20:14:53Z</dcterms:created>
  <dcterms:modified xsi:type="dcterms:W3CDTF">2024-07-19T18:51:33Z</dcterms:modified>
</cp:coreProperties>
</file>